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0F_EBB40E6E.xml" ContentType="application/vnd.ms-powerpoint.comments+xml"/>
  <Override PartName="/ppt/comments/modernComment_10B_4FE02756.xml" ContentType="application/vnd.ms-powerpoint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43"/>
  </p:notesMasterIdLst>
  <p:sldIdLst>
    <p:sldId id="256" r:id="rId2"/>
    <p:sldId id="257" r:id="rId3"/>
    <p:sldId id="258" r:id="rId4"/>
    <p:sldId id="300" r:id="rId5"/>
    <p:sldId id="288" r:id="rId6"/>
    <p:sldId id="299" r:id="rId7"/>
    <p:sldId id="301" r:id="rId8"/>
    <p:sldId id="302" r:id="rId9"/>
    <p:sldId id="303" r:id="rId10"/>
    <p:sldId id="274" r:id="rId11"/>
    <p:sldId id="305" r:id="rId12"/>
    <p:sldId id="304" r:id="rId13"/>
    <p:sldId id="261" r:id="rId14"/>
    <p:sldId id="264" r:id="rId15"/>
    <p:sldId id="265" r:id="rId16"/>
    <p:sldId id="286" r:id="rId17"/>
    <p:sldId id="271" r:id="rId18"/>
    <p:sldId id="295" r:id="rId19"/>
    <p:sldId id="269" r:id="rId20"/>
    <p:sldId id="267" r:id="rId21"/>
    <p:sldId id="298" r:id="rId22"/>
    <p:sldId id="268" r:id="rId23"/>
    <p:sldId id="270" r:id="rId24"/>
    <p:sldId id="278" r:id="rId25"/>
    <p:sldId id="279" r:id="rId26"/>
    <p:sldId id="284" r:id="rId27"/>
    <p:sldId id="280" r:id="rId28"/>
    <p:sldId id="285" r:id="rId29"/>
    <p:sldId id="282" r:id="rId30"/>
    <p:sldId id="281" r:id="rId31"/>
    <p:sldId id="283" r:id="rId32"/>
    <p:sldId id="290" r:id="rId33"/>
    <p:sldId id="291" r:id="rId34"/>
    <p:sldId id="292" r:id="rId35"/>
    <p:sldId id="289" r:id="rId36"/>
    <p:sldId id="293" r:id="rId37"/>
    <p:sldId id="275" r:id="rId38"/>
    <p:sldId id="276" r:id="rId39"/>
    <p:sldId id="277" r:id="rId40"/>
    <p:sldId id="262" r:id="rId41"/>
    <p:sldId id="263" r:id="rId4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85C5353-D6B6-4F32-A6FB-7D0A3485BA1D}" name="Gastbenutzer" initials="Ga" userId="Gastbenutzer" providerId="Windows Live"/>
  <p188:author id="{AF8B105F-DD2A-7BEA-C7CC-2EFC1A603331}" name="Jana Hergert" initials="JH" userId="e7225554714b58b7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E04DDE-4DAC-41A2-9E88-DDA636356B9A}" v="6" dt="2023-01-16T13:10:25.651"/>
    <p1510:client id="{5C544DEA-9273-4C00-901A-D5F69ED64535}" v="12" dt="2023-01-16T13:04:09.058"/>
    <p1510:client id="{AA5322C2-ECFE-4693-BF91-F3F780C0CB14}" v="352" dt="2023-01-16T20:18:32.030"/>
    <p1510:client id="{B5A1C200-5A67-4639-8666-DCBC9A3A83D8}" v="1" dt="2023-01-16T12:16:45.998"/>
    <p1510:client id="{B6B04C92-74DB-4D07-A7FC-47DA27147703}" v="1902" dt="2023-01-15T21:39:34.455"/>
    <p1510:client id="{DD9D7459-102B-4E11-BC56-853505463185}" v="4835" dt="2023-01-16T19:56:25.841"/>
    <p1510:client id="{E4B204A8-9B68-479D-9B4C-5363D4027913}" v="39" dt="2023-01-16T13:15:35.0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omments/modernComment_10B_4FE0275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ADD4BE5-9022-4526-BEEB-DF39B7211277}" authorId="{AF8B105F-DD2A-7BEA-C7CC-2EFC1A603331}" created="2023-01-16T19:33:14.124">
    <pc:sldMkLst xmlns:pc="http://schemas.microsoft.com/office/powerpoint/2013/main/command">
      <pc:docMk/>
      <pc:sldMk cId="1340090198" sldId="267"/>
    </pc:sldMkLst>
    <p188:txBody>
      <a:bodyPr/>
      <a:lstStyle/>
      <a:p>
        <a:r>
          <a:rPr lang="de-DE"/>
          <a:t>Diese und die nächste Folie sind sich sehr ähnlich. Ist das Absicht? Außerdem könnte es sein, dass ich sie versehentlich vertauscht habe.</a:t>
        </a:r>
      </a:p>
    </p188:txBody>
  </p188:cm>
</p188:cmLst>
</file>

<file path=ppt/comments/modernComment_10F_EBB40E6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2F7006F-E876-41DA-84CC-DD822FB36A7A}" authorId="{AF8B105F-DD2A-7BEA-C7CC-2EFC1A603331}" created="2023-01-16T19:25:28.01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954445934" sldId="271"/>
      <ac:picMk id="4" creationId="{4C993B4C-A7B1-1327-E082-A9BD99EBA153}"/>
    </ac:deMkLst>
    <p188:replyLst>
      <p188:reply id="{C2DFFABB-18D3-42D5-9664-44DB38997853}" authorId="{685C5353-D6B6-4F32-A6FB-7D0A3485BA1D}" created="2023-01-16T19:57:32.651">
        <p188:txBody>
          <a:bodyPr/>
          <a:lstStyle/>
          <a:p>
            <a:r>
              <a:rPr lang="de-DE"/>
              <a:t>hoffe, das ist jetzt ein wenig besser</a:t>
            </a:r>
          </a:p>
        </p188:txBody>
      </p188:reply>
    </p188:replyLst>
    <p188:txBody>
      <a:bodyPr/>
      <a:lstStyle/>
      <a:p>
        <a:r>
          <a:rPr lang="de-DE"/>
          <a:t>Das ist wirklich seeeeehr sehr pixelig...</a:t>
        </a:r>
      </a:p>
    </p188:txBody>
  </p188:cm>
</p188:cmLst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DEB894-9E8B-4AFC-A866-7023EB488C92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DCA8D38-DEFC-4944-8966-245E93BA7272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Rückblick</a:t>
          </a:r>
          <a:endParaRPr lang="en-US"/>
        </a:p>
      </dgm:t>
    </dgm:pt>
    <dgm:pt modelId="{14A80EB8-FB3A-4554-B79D-4AF324EE71E4}" type="parTrans" cxnId="{32DBB1B9-ACA3-4171-8405-9404663F3A94}">
      <dgm:prSet/>
      <dgm:spPr/>
      <dgm:t>
        <a:bodyPr/>
        <a:lstStyle/>
        <a:p>
          <a:endParaRPr lang="en-US"/>
        </a:p>
      </dgm:t>
    </dgm:pt>
    <dgm:pt modelId="{3B63B0B7-B265-478F-8449-2ACC30D64078}" type="sibTrans" cxnId="{32DBB1B9-ACA3-4171-8405-9404663F3A94}">
      <dgm:prSet/>
      <dgm:spPr/>
      <dgm:t>
        <a:bodyPr/>
        <a:lstStyle/>
        <a:p>
          <a:endParaRPr lang="en-US"/>
        </a:p>
      </dgm:t>
    </dgm:pt>
    <dgm:pt modelId="{296C4CD7-9697-4349-B4FF-68508946BEAC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Einführung</a:t>
          </a:r>
          <a:endParaRPr lang="en-US"/>
        </a:p>
      </dgm:t>
    </dgm:pt>
    <dgm:pt modelId="{5E5EF314-B905-43E4-A0B2-81C51E2B16F7}" type="parTrans" cxnId="{4CD9A1D9-E5C4-4BDB-B562-323AB30FDF85}">
      <dgm:prSet/>
      <dgm:spPr/>
      <dgm:t>
        <a:bodyPr/>
        <a:lstStyle/>
        <a:p>
          <a:endParaRPr lang="en-US"/>
        </a:p>
      </dgm:t>
    </dgm:pt>
    <dgm:pt modelId="{873DD0B9-A41F-4F27-B0FB-0CE9DE9C467B}" type="sibTrans" cxnId="{4CD9A1D9-E5C4-4BDB-B562-323AB30FDF85}">
      <dgm:prSet/>
      <dgm:spPr/>
      <dgm:t>
        <a:bodyPr/>
        <a:lstStyle/>
        <a:p>
          <a:endParaRPr lang="en-US"/>
        </a:p>
      </dgm:t>
    </dgm:pt>
    <dgm:pt modelId="{886AF03B-07A7-4BE7-833A-47D898942462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b="1"/>
            <a:t>Studie von Bode et al. (2012)</a:t>
          </a:r>
          <a:endParaRPr lang="en-US" b="1"/>
        </a:p>
      </dgm:t>
    </dgm:pt>
    <dgm:pt modelId="{45857724-6BD4-4567-89C3-179F1CC03DB9}" type="parTrans" cxnId="{164C4FB9-9E6C-4577-9E8A-0896058323E5}">
      <dgm:prSet/>
      <dgm:spPr/>
      <dgm:t>
        <a:bodyPr/>
        <a:lstStyle/>
        <a:p>
          <a:endParaRPr lang="en-US"/>
        </a:p>
      </dgm:t>
    </dgm:pt>
    <dgm:pt modelId="{BDCA6BBD-6062-429B-8B7D-3470E75B9038}" type="sibTrans" cxnId="{164C4FB9-9E6C-4577-9E8A-0896058323E5}">
      <dgm:prSet/>
      <dgm:spPr/>
      <dgm:t>
        <a:bodyPr/>
        <a:lstStyle/>
        <a:p>
          <a:endParaRPr lang="en-US"/>
        </a:p>
      </dgm:t>
    </dgm:pt>
    <dgm:pt modelId="{7D070FE0-866D-4E33-A3FB-01A380224B7B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Methoden</a:t>
          </a:r>
          <a:endParaRPr lang="en-US"/>
        </a:p>
      </dgm:t>
    </dgm:pt>
    <dgm:pt modelId="{52F52DB7-8331-41D2-A69B-6AA459405176}" type="parTrans" cxnId="{1D6680A4-B84B-433F-92C8-64C5D127F5F7}">
      <dgm:prSet/>
      <dgm:spPr/>
      <dgm:t>
        <a:bodyPr/>
        <a:lstStyle/>
        <a:p>
          <a:endParaRPr lang="en-US"/>
        </a:p>
      </dgm:t>
    </dgm:pt>
    <dgm:pt modelId="{0762CCE3-F884-4CC7-83E3-4508ED18F239}" type="sibTrans" cxnId="{1D6680A4-B84B-433F-92C8-64C5D127F5F7}">
      <dgm:prSet/>
      <dgm:spPr/>
      <dgm:t>
        <a:bodyPr/>
        <a:lstStyle/>
        <a:p>
          <a:endParaRPr lang="en-US"/>
        </a:p>
      </dgm:t>
    </dgm:pt>
    <dgm:pt modelId="{AF17FC1A-2B3A-4104-8162-584450C47E15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Ergebnisse</a:t>
          </a:r>
          <a:endParaRPr lang="en-US"/>
        </a:p>
      </dgm:t>
    </dgm:pt>
    <dgm:pt modelId="{2F6775AA-4335-4D5A-8396-7D3819844850}" type="parTrans" cxnId="{1D061152-94EA-4C6A-85B5-B3AA873A317C}">
      <dgm:prSet/>
      <dgm:spPr/>
      <dgm:t>
        <a:bodyPr/>
        <a:lstStyle/>
        <a:p>
          <a:endParaRPr lang="en-US"/>
        </a:p>
      </dgm:t>
    </dgm:pt>
    <dgm:pt modelId="{3A6300FA-DDD7-49A1-BBE2-8B3D0CD678A9}" type="sibTrans" cxnId="{1D061152-94EA-4C6A-85B5-B3AA873A317C}">
      <dgm:prSet/>
      <dgm:spPr/>
      <dgm:t>
        <a:bodyPr/>
        <a:lstStyle/>
        <a:p>
          <a:endParaRPr lang="en-US"/>
        </a:p>
      </dgm:t>
    </dgm:pt>
    <dgm:pt modelId="{BB3A97D6-D697-42AB-9D4C-199FF1BB370E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Diskussion</a:t>
          </a:r>
          <a:endParaRPr lang="en-US"/>
        </a:p>
      </dgm:t>
    </dgm:pt>
    <dgm:pt modelId="{EF1D04A1-4F3D-4B9B-9B8E-41CA074EF7BC}" type="parTrans" cxnId="{A0995F5F-B68C-49DA-86FC-FC35037E8CD9}">
      <dgm:prSet/>
      <dgm:spPr/>
      <dgm:t>
        <a:bodyPr/>
        <a:lstStyle/>
        <a:p>
          <a:endParaRPr lang="en-US"/>
        </a:p>
      </dgm:t>
    </dgm:pt>
    <dgm:pt modelId="{770B60CA-F69E-4C27-88BF-8D374C6B3913}" type="sibTrans" cxnId="{A0995F5F-B68C-49DA-86FC-FC35037E8CD9}">
      <dgm:prSet/>
      <dgm:spPr/>
      <dgm:t>
        <a:bodyPr/>
        <a:lstStyle/>
        <a:p>
          <a:endParaRPr lang="en-US"/>
        </a:p>
      </dgm:t>
    </dgm:pt>
    <dgm:pt modelId="{36896C29-7B52-4BC6-97EA-815734772358}" type="pres">
      <dgm:prSet presAssocID="{09DEB894-9E8B-4AFC-A866-7023EB488C92}" presName="root" presStyleCnt="0">
        <dgm:presLayoutVars>
          <dgm:dir/>
          <dgm:resizeHandles val="exact"/>
        </dgm:presLayoutVars>
      </dgm:prSet>
      <dgm:spPr/>
    </dgm:pt>
    <dgm:pt modelId="{C5CFB631-5B2F-4B3D-A3CD-84C408F3470B}" type="pres">
      <dgm:prSet presAssocID="{5DCA8D38-DEFC-4944-8966-245E93BA7272}" presName="compNode" presStyleCnt="0"/>
      <dgm:spPr/>
    </dgm:pt>
    <dgm:pt modelId="{D9204C46-A39A-4368-8D1A-2A3F889CBAC7}" type="pres">
      <dgm:prSet presAssocID="{5DCA8D38-DEFC-4944-8966-245E93BA7272}" presName="bgRect" presStyleLbl="bgShp" presStyleIdx="0" presStyleCnt="6"/>
      <dgm:spPr/>
    </dgm:pt>
    <dgm:pt modelId="{185C9C5F-0D6C-4DBE-A112-617FB5D35136}" type="pres">
      <dgm:prSet presAssocID="{5DCA8D38-DEFC-4944-8966-245E93BA7272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iedergabe"/>
        </a:ext>
      </dgm:extLst>
    </dgm:pt>
    <dgm:pt modelId="{C26A0C92-1F78-4F51-A0CA-043B6325DBA9}" type="pres">
      <dgm:prSet presAssocID="{5DCA8D38-DEFC-4944-8966-245E93BA7272}" presName="spaceRect" presStyleCnt="0"/>
      <dgm:spPr/>
    </dgm:pt>
    <dgm:pt modelId="{FE8DEC6B-F9A3-433B-881A-11F67AAB3B0E}" type="pres">
      <dgm:prSet presAssocID="{5DCA8D38-DEFC-4944-8966-245E93BA7272}" presName="parTx" presStyleLbl="revTx" presStyleIdx="0" presStyleCnt="6">
        <dgm:presLayoutVars>
          <dgm:chMax val="0"/>
          <dgm:chPref val="0"/>
        </dgm:presLayoutVars>
      </dgm:prSet>
      <dgm:spPr/>
    </dgm:pt>
    <dgm:pt modelId="{61417D36-FA3D-46C4-8B81-1A5BA3117BF4}" type="pres">
      <dgm:prSet presAssocID="{3B63B0B7-B265-478F-8449-2ACC30D64078}" presName="sibTrans" presStyleCnt="0"/>
      <dgm:spPr/>
    </dgm:pt>
    <dgm:pt modelId="{D6630B7C-D036-4EC0-9BDE-9DE00B8E61E0}" type="pres">
      <dgm:prSet presAssocID="{296C4CD7-9697-4349-B4FF-68508946BEAC}" presName="compNode" presStyleCnt="0"/>
      <dgm:spPr/>
    </dgm:pt>
    <dgm:pt modelId="{DCA6D808-8EA3-427B-93E8-CB85BE9F4F39}" type="pres">
      <dgm:prSet presAssocID="{296C4CD7-9697-4349-B4FF-68508946BEAC}" presName="bgRect" presStyleLbl="bgShp" presStyleIdx="1" presStyleCnt="6"/>
      <dgm:spPr/>
    </dgm:pt>
    <dgm:pt modelId="{87FEFF3D-CB30-42C9-8F86-C2448517AE5C}" type="pres">
      <dgm:prSet presAssocID="{296C4CD7-9697-4349-B4FF-68508946BEAC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kete"/>
        </a:ext>
      </dgm:extLst>
    </dgm:pt>
    <dgm:pt modelId="{10297168-D98A-4816-8DB0-56E1FDECE40A}" type="pres">
      <dgm:prSet presAssocID="{296C4CD7-9697-4349-B4FF-68508946BEAC}" presName="spaceRect" presStyleCnt="0"/>
      <dgm:spPr/>
    </dgm:pt>
    <dgm:pt modelId="{0A74A489-75C4-4B8B-A8E7-9759EA43A4BA}" type="pres">
      <dgm:prSet presAssocID="{296C4CD7-9697-4349-B4FF-68508946BEAC}" presName="parTx" presStyleLbl="revTx" presStyleIdx="1" presStyleCnt="6">
        <dgm:presLayoutVars>
          <dgm:chMax val="0"/>
          <dgm:chPref val="0"/>
        </dgm:presLayoutVars>
      </dgm:prSet>
      <dgm:spPr/>
    </dgm:pt>
    <dgm:pt modelId="{9E1108C3-0884-4723-BD64-9AEC81565C31}" type="pres">
      <dgm:prSet presAssocID="{873DD0B9-A41F-4F27-B0FB-0CE9DE9C467B}" presName="sibTrans" presStyleCnt="0"/>
      <dgm:spPr/>
    </dgm:pt>
    <dgm:pt modelId="{100D8C2E-B4AA-49A3-93E3-CB453BFF53EE}" type="pres">
      <dgm:prSet presAssocID="{886AF03B-07A7-4BE7-833A-47D898942462}" presName="compNode" presStyleCnt="0"/>
      <dgm:spPr/>
    </dgm:pt>
    <dgm:pt modelId="{18576F3E-4747-4DAE-98E5-774E76F21129}" type="pres">
      <dgm:prSet presAssocID="{886AF03B-07A7-4BE7-833A-47D898942462}" presName="bgRect" presStyleLbl="bgShp" presStyleIdx="2" presStyleCnt="6"/>
      <dgm:spPr/>
    </dgm:pt>
    <dgm:pt modelId="{CB6B4226-5585-430E-88CE-40C661A4B66A}" type="pres">
      <dgm:prSet presAssocID="{886AF03B-07A7-4BE7-833A-47D898942462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abrik"/>
        </a:ext>
      </dgm:extLst>
    </dgm:pt>
    <dgm:pt modelId="{2E5A4190-BD47-43D4-ABD1-B99A4926D287}" type="pres">
      <dgm:prSet presAssocID="{886AF03B-07A7-4BE7-833A-47D898942462}" presName="spaceRect" presStyleCnt="0"/>
      <dgm:spPr/>
    </dgm:pt>
    <dgm:pt modelId="{F6812E0D-917F-4DD2-ABAE-838E4AF89A0E}" type="pres">
      <dgm:prSet presAssocID="{886AF03B-07A7-4BE7-833A-47D898942462}" presName="parTx" presStyleLbl="revTx" presStyleIdx="2" presStyleCnt="6">
        <dgm:presLayoutVars>
          <dgm:chMax val="0"/>
          <dgm:chPref val="0"/>
        </dgm:presLayoutVars>
      </dgm:prSet>
      <dgm:spPr/>
    </dgm:pt>
    <dgm:pt modelId="{8FDF6D20-92AD-4953-9CDC-5E7BE6F96750}" type="pres">
      <dgm:prSet presAssocID="{BDCA6BBD-6062-429B-8B7D-3470E75B9038}" presName="sibTrans" presStyleCnt="0"/>
      <dgm:spPr/>
    </dgm:pt>
    <dgm:pt modelId="{EF2443E2-D73C-494C-8A12-E7378559891F}" type="pres">
      <dgm:prSet presAssocID="{7D070FE0-866D-4E33-A3FB-01A380224B7B}" presName="compNode" presStyleCnt="0"/>
      <dgm:spPr/>
    </dgm:pt>
    <dgm:pt modelId="{0647FDA0-D481-418C-80B2-444FBE30D8C0}" type="pres">
      <dgm:prSet presAssocID="{7D070FE0-866D-4E33-A3FB-01A380224B7B}" presName="bgRect" presStyleLbl="bgShp" presStyleIdx="3" presStyleCnt="6"/>
      <dgm:spPr/>
    </dgm:pt>
    <dgm:pt modelId="{668EC858-D558-412C-8208-ABC4E18E1AFA}" type="pres">
      <dgm:prSet presAssocID="{7D070FE0-866D-4E33-A3FB-01A380224B7B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59EAB15-C42E-4CB2-9AB8-E0C16FABD092}" type="pres">
      <dgm:prSet presAssocID="{7D070FE0-866D-4E33-A3FB-01A380224B7B}" presName="spaceRect" presStyleCnt="0"/>
      <dgm:spPr/>
    </dgm:pt>
    <dgm:pt modelId="{FF671A62-FC5F-4E16-B656-B9C8E2C2F761}" type="pres">
      <dgm:prSet presAssocID="{7D070FE0-866D-4E33-A3FB-01A380224B7B}" presName="parTx" presStyleLbl="revTx" presStyleIdx="3" presStyleCnt="6">
        <dgm:presLayoutVars>
          <dgm:chMax val="0"/>
          <dgm:chPref val="0"/>
        </dgm:presLayoutVars>
      </dgm:prSet>
      <dgm:spPr/>
    </dgm:pt>
    <dgm:pt modelId="{73D89E89-CAE8-4A0C-BEE8-EDAD84CCB0D0}" type="pres">
      <dgm:prSet presAssocID="{0762CCE3-F884-4CC7-83E3-4508ED18F239}" presName="sibTrans" presStyleCnt="0"/>
      <dgm:spPr/>
    </dgm:pt>
    <dgm:pt modelId="{81BA6DF3-3D8D-4D42-A33C-6F65C7A42158}" type="pres">
      <dgm:prSet presAssocID="{AF17FC1A-2B3A-4104-8162-584450C47E15}" presName="compNode" presStyleCnt="0"/>
      <dgm:spPr/>
    </dgm:pt>
    <dgm:pt modelId="{B00E66E1-381B-4329-BF8F-3E32584281C4}" type="pres">
      <dgm:prSet presAssocID="{AF17FC1A-2B3A-4104-8162-584450C47E15}" presName="bgRect" presStyleLbl="bgShp" presStyleIdx="4" presStyleCnt="6"/>
      <dgm:spPr/>
    </dgm:pt>
    <dgm:pt modelId="{759F3ADD-0375-41FC-AFC2-DE38178817C6}" type="pres">
      <dgm:prSet presAssocID="{AF17FC1A-2B3A-4104-8162-584450C47E15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6F376AD5-23F4-4D99-BBB2-B8814E344D02}" type="pres">
      <dgm:prSet presAssocID="{AF17FC1A-2B3A-4104-8162-584450C47E15}" presName="spaceRect" presStyleCnt="0"/>
      <dgm:spPr/>
    </dgm:pt>
    <dgm:pt modelId="{FE821EF5-F7BA-44A7-9028-D42239C718FC}" type="pres">
      <dgm:prSet presAssocID="{AF17FC1A-2B3A-4104-8162-584450C47E15}" presName="parTx" presStyleLbl="revTx" presStyleIdx="4" presStyleCnt="6">
        <dgm:presLayoutVars>
          <dgm:chMax val="0"/>
          <dgm:chPref val="0"/>
        </dgm:presLayoutVars>
      </dgm:prSet>
      <dgm:spPr/>
    </dgm:pt>
    <dgm:pt modelId="{D954E471-0DA9-4CA0-B6D6-8622ACF964AF}" type="pres">
      <dgm:prSet presAssocID="{3A6300FA-DDD7-49A1-BBE2-8B3D0CD678A9}" presName="sibTrans" presStyleCnt="0"/>
      <dgm:spPr/>
    </dgm:pt>
    <dgm:pt modelId="{CBC152B6-6C2B-4550-9CD0-717BDD964CCD}" type="pres">
      <dgm:prSet presAssocID="{BB3A97D6-D697-42AB-9D4C-199FF1BB370E}" presName="compNode" presStyleCnt="0"/>
      <dgm:spPr/>
    </dgm:pt>
    <dgm:pt modelId="{BA5B230C-85EC-4F0B-99EB-EE5908907022}" type="pres">
      <dgm:prSet presAssocID="{BB3A97D6-D697-42AB-9D4C-199FF1BB370E}" presName="bgRect" presStyleLbl="bgShp" presStyleIdx="5" presStyleCnt="6"/>
      <dgm:spPr/>
    </dgm:pt>
    <dgm:pt modelId="{82EDF8D0-4461-42D1-87F3-9D198BA8ACC9}" type="pres">
      <dgm:prSet presAssocID="{BB3A97D6-D697-42AB-9D4C-199FF1BB370E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F87853B0-EDD6-4DC2-87DE-C864B6F6CEAB}" type="pres">
      <dgm:prSet presAssocID="{BB3A97D6-D697-42AB-9D4C-199FF1BB370E}" presName="spaceRect" presStyleCnt="0"/>
      <dgm:spPr/>
    </dgm:pt>
    <dgm:pt modelId="{96EAC005-2806-4EA9-B3CD-EBF31CE1F0CE}" type="pres">
      <dgm:prSet presAssocID="{BB3A97D6-D697-42AB-9D4C-199FF1BB370E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AD77981C-EC04-4DD9-8AA3-772A9ECA987B}" type="presOf" srcId="{7D070FE0-866D-4E33-A3FB-01A380224B7B}" destId="{FF671A62-FC5F-4E16-B656-B9C8E2C2F761}" srcOrd="0" destOrd="0" presId="urn:microsoft.com/office/officeart/2018/2/layout/IconVerticalSolidList"/>
    <dgm:cxn modelId="{A0995F5F-B68C-49DA-86FC-FC35037E8CD9}" srcId="{09DEB894-9E8B-4AFC-A866-7023EB488C92}" destId="{BB3A97D6-D697-42AB-9D4C-199FF1BB370E}" srcOrd="5" destOrd="0" parTransId="{EF1D04A1-4F3D-4B9B-9B8E-41CA074EF7BC}" sibTransId="{770B60CA-F69E-4C27-88BF-8D374C6B3913}"/>
    <dgm:cxn modelId="{54DE0E4E-FCAF-41EE-B149-881423309A0C}" type="presOf" srcId="{BB3A97D6-D697-42AB-9D4C-199FF1BB370E}" destId="{96EAC005-2806-4EA9-B3CD-EBF31CE1F0CE}" srcOrd="0" destOrd="0" presId="urn:microsoft.com/office/officeart/2018/2/layout/IconVerticalSolidList"/>
    <dgm:cxn modelId="{1D061152-94EA-4C6A-85B5-B3AA873A317C}" srcId="{09DEB894-9E8B-4AFC-A866-7023EB488C92}" destId="{AF17FC1A-2B3A-4104-8162-584450C47E15}" srcOrd="4" destOrd="0" parTransId="{2F6775AA-4335-4D5A-8396-7D3819844850}" sibTransId="{3A6300FA-DDD7-49A1-BBE2-8B3D0CD678A9}"/>
    <dgm:cxn modelId="{FA082B84-D1B7-4289-A42F-D3C1435B5CC6}" type="presOf" srcId="{09DEB894-9E8B-4AFC-A866-7023EB488C92}" destId="{36896C29-7B52-4BC6-97EA-815734772358}" srcOrd="0" destOrd="0" presId="urn:microsoft.com/office/officeart/2018/2/layout/IconVerticalSolidList"/>
    <dgm:cxn modelId="{C6CBFD91-8BA0-44CC-8B77-C8DED931B355}" type="presOf" srcId="{AF17FC1A-2B3A-4104-8162-584450C47E15}" destId="{FE821EF5-F7BA-44A7-9028-D42239C718FC}" srcOrd="0" destOrd="0" presId="urn:microsoft.com/office/officeart/2018/2/layout/IconVerticalSolidList"/>
    <dgm:cxn modelId="{1D6680A4-B84B-433F-92C8-64C5D127F5F7}" srcId="{09DEB894-9E8B-4AFC-A866-7023EB488C92}" destId="{7D070FE0-866D-4E33-A3FB-01A380224B7B}" srcOrd="3" destOrd="0" parTransId="{52F52DB7-8331-41D2-A69B-6AA459405176}" sibTransId="{0762CCE3-F884-4CC7-83E3-4508ED18F239}"/>
    <dgm:cxn modelId="{164C4FB9-9E6C-4577-9E8A-0896058323E5}" srcId="{09DEB894-9E8B-4AFC-A866-7023EB488C92}" destId="{886AF03B-07A7-4BE7-833A-47D898942462}" srcOrd="2" destOrd="0" parTransId="{45857724-6BD4-4567-89C3-179F1CC03DB9}" sibTransId="{BDCA6BBD-6062-429B-8B7D-3470E75B9038}"/>
    <dgm:cxn modelId="{32DBB1B9-ACA3-4171-8405-9404663F3A94}" srcId="{09DEB894-9E8B-4AFC-A866-7023EB488C92}" destId="{5DCA8D38-DEFC-4944-8966-245E93BA7272}" srcOrd="0" destOrd="0" parTransId="{14A80EB8-FB3A-4554-B79D-4AF324EE71E4}" sibTransId="{3B63B0B7-B265-478F-8449-2ACC30D64078}"/>
    <dgm:cxn modelId="{A15EDED4-F154-4AE2-80AA-225A8CE53611}" type="presOf" srcId="{296C4CD7-9697-4349-B4FF-68508946BEAC}" destId="{0A74A489-75C4-4B8B-A8E7-9759EA43A4BA}" srcOrd="0" destOrd="0" presId="urn:microsoft.com/office/officeart/2018/2/layout/IconVerticalSolidList"/>
    <dgm:cxn modelId="{4CD9A1D9-E5C4-4BDB-B562-323AB30FDF85}" srcId="{09DEB894-9E8B-4AFC-A866-7023EB488C92}" destId="{296C4CD7-9697-4349-B4FF-68508946BEAC}" srcOrd="1" destOrd="0" parTransId="{5E5EF314-B905-43E4-A0B2-81C51E2B16F7}" sibTransId="{873DD0B9-A41F-4F27-B0FB-0CE9DE9C467B}"/>
    <dgm:cxn modelId="{53B879E4-8AD2-488A-8E50-72C4CDCAC8C1}" type="presOf" srcId="{886AF03B-07A7-4BE7-833A-47D898942462}" destId="{F6812E0D-917F-4DD2-ABAE-838E4AF89A0E}" srcOrd="0" destOrd="0" presId="urn:microsoft.com/office/officeart/2018/2/layout/IconVerticalSolidList"/>
    <dgm:cxn modelId="{FEBA62EC-2F1F-4E6F-9133-C1EC322FFF38}" type="presOf" srcId="{5DCA8D38-DEFC-4944-8966-245E93BA7272}" destId="{FE8DEC6B-F9A3-433B-881A-11F67AAB3B0E}" srcOrd="0" destOrd="0" presId="urn:microsoft.com/office/officeart/2018/2/layout/IconVerticalSolidList"/>
    <dgm:cxn modelId="{8F9F0E1C-EF36-479C-BB6E-7EAC5156BF3D}" type="presParOf" srcId="{36896C29-7B52-4BC6-97EA-815734772358}" destId="{C5CFB631-5B2F-4B3D-A3CD-84C408F3470B}" srcOrd="0" destOrd="0" presId="urn:microsoft.com/office/officeart/2018/2/layout/IconVerticalSolidList"/>
    <dgm:cxn modelId="{D35D9AAE-D2D9-420E-B460-3C5745583BDD}" type="presParOf" srcId="{C5CFB631-5B2F-4B3D-A3CD-84C408F3470B}" destId="{D9204C46-A39A-4368-8D1A-2A3F889CBAC7}" srcOrd="0" destOrd="0" presId="urn:microsoft.com/office/officeart/2018/2/layout/IconVerticalSolidList"/>
    <dgm:cxn modelId="{F898B571-6CC1-487C-BC52-6039A5B57CDD}" type="presParOf" srcId="{C5CFB631-5B2F-4B3D-A3CD-84C408F3470B}" destId="{185C9C5F-0D6C-4DBE-A112-617FB5D35136}" srcOrd="1" destOrd="0" presId="urn:microsoft.com/office/officeart/2018/2/layout/IconVerticalSolidList"/>
    <dgm:cxn modelId="{F7F5E8AB-960B-4EC1-BCC1-54B335E13CB7}" type="presParOf" srcId="{C5CFB631-5B2F-4B3D-A3CD-84C408F3470B}" destId="{C26A0C92-1F78-4F51-A0CA-043B6325DBA9}" srcOrd="2" destOrd="0" presId="urn:microsoft.com/office/officeart/2018/2/layout/IconVerticalSolidList"/>
    <dgm:cxn modelId="{63F78C57-3A47-4146-9438-821BE4C16D58}" type="presParOf" srcId="{C5CFB631-5B2F-4B3D-A3CD-84C408F3470B}" destId="{FE8DEC6B-F9A3-433B-881A-11F67AAB3B0E}" srcOrd="3" destOrd="0" presId="urn:microsoft.com/office/officeart/2018/2/layout/IconVerticalSolidList"/>
    <dgm:cxn modelId="{1B319FD5-3814-4250-9171-0E5E1495BF4A}" type="presParOf" srcId="{36896C29-7B52-4BC6-97EA-815734772358}" destId="{61417D36-FA3D-46C4-8B81-1A5BA3117BF4}" srcOrd="1" destOrd="0" presId="urn:microsoft.com/office/officeart/2018/2/layout/IconVerticalSolidList"/>
    <dgm:cxn modelId="{C3F737BE-33C8-4D8B-BE28-E207BCE97BF2}" type="presParOf" srcId="{36896C29-7B52-4BC6-97EA-815734772358}" destId="{D6630B7C-D036-4EC0-9BDE-9DE00B8E61E0}" srcOrd="2" destOrd="0" presId="urn:microsoft.com/office/officeart/2018/2/layout/IconVerticalSolidList"/>
    <dgm:cxn modelId="{D5C56A7D-117B-4BC1-8C7C-EEE0FDADD9FF}" type="presParOf" srcId="{D6630B7C-D036-4EC0-9BDE-9DE00B8E61E0}" destId="{DCA6D808-8EA3-427B-93E8-CB85BE9F4F39}" srcOrd="0" destOrd="0" presId="urn:microsoft.com/office/officeart/2018/2/layout/IconVerticalSolidList"/>
    <dgm:cxn modelId="{B73F7D3C-0FF3-405E-A574-353F6334F191}" type="presParOf" srcId="{D6630B7C-D036-4EC0-9BDE-9DE00B8E61E0}" destId="{87FEFF3D-CB30-42C9-8F86-C2448517AE5C}" srcOrd="1" destOrd="0" presId="urn:microsoft.com/office/officeart/2018/2/layout/IconVerticalSolidList"/>
    <dgm:cxn modelId="{F3BA3C5C-725C-4597-8B6B-782289594190}" type="presParOf" srcId="{D6630B7C-D036-4EC0-9BDE-9DE00B8E61E0}" destId="{10297168-D98A-4816-8DB0-56E1FDECE40A}" srcOrd="2" destOrd="0" presId="urn:microsoft.com/office/officeart/2018/2/layout/IconVerticalSolidList"/>
    <dgm:cxn modelId="{A7E95366-562F-4DC2-9119-3E8C56EBDD41}" type="presParOf" srcId="{D6630B7C-D036-4EC0-9BDE-9DE00B8E61E0}" destId="{0A74A489-75C4-4B8B-A8E7-9759EA43A4BA}" srcOrd="3" destOrd="0" presId="urn:microsoft.com/office/officeart/2018/2/layout/IconVerticalSolidList"/>
    <dgm:cxn modelId="{A809A738-D79D-48F7-9507-D0BA7E9E6805}" type="presParOf" srcId="{36896C29-7B52-4BC6-97EA-815734772358}" destId="{9E1108C3-0884-4723-BD64-9AEC81565C31}" srcOrd="3" destOrd="0" presId="urn:microsoft.com/office/officeart/2018/2/layout/IconVerticalSolidList"/>
    <dgm:cxn modelId="{A2A713C7-F4E0-4097-9C02-99CBB4DC337B}" type="presParOf" srcId="{36896C29-7B52-4BC6-97EA-815734772358}" destId="{100D8C2E-B4AA-49A3-93E3-CB453BFF53EE}" srcOrd="4" destOrd="0" presId="urn:microsoft.com/office/officeart/2018/2/layout/IconVerticalSolidList"/>
    <dgm:cxn modelId="{C6A86781-0F22-41EF-86A6-184CD719B313}" type="presParOf" srcId="{100D8C2E-B4AA-49A3-93E3-CB453BFF53EE}" destId="{18576F3E-4747-4DAE-98E5-774E76F21129}" srcOrd="0" destOrd="0" presId="urn:microsoft.com/office/officeart/2018/2/layout/IconVerticalSolidList"/>
    <dgm:cxn modelId="{79B3DD1F-8A6B-4DC0-BC15-C2004095BD8C}" type="presParOf" srcId="{100D8C2E-B4AA-49A3-93E3-CB453BFF53EE}" destId="{CB6B4226-5585-430E-88CE-40C661A4B66A}" srcOrd="1" destOrd="0" presId="urn:microsoft.com/office/officeart/2018/2/layout/IconVerticalSolidList"/>
    <dgm:cxn modelId="{6DDF96D7-AC0F-4F2D-8F4D-8CBE6114051F}" type="presParOf" srcId="{100D8C2E-B4AA-49A3-93E3-CB453BFF53EE}" destId="{2E5A4190-BD47-43D4-ABD1-B99A4926D287}" srcOrd="2" destOrd="0" presId="urn:microsoft.com/office/officeart/2018/2/layout/IconVerticalSolidList"/>
    <dgm:cxn modelId="{ABA4C4EF-FC10-4E8C-BABB-49457443C02B}" type="presParOf" srcId="{100D8C2E-B4AA-49A3-93E3-CB453BFF53EE}" destId="{F6812E0D-917F-4DD2-ABAE-838E4AF89A0E}" srcOrd="3" destOrd="0" presId="urn:microsoft.com/office/officeart/2018/2/layout/IconVerticalSolidList"/>
    <dgm:cxn modelId="{0D0BC230-BC0E-4DBB-8D71-0D7923E21526}" type="presParOf" srcId="{36896C29-7B52-4BC6-97EA-815734772358}" destId="{8FDF6D20-92AD-4953-9CDC-5E7BE6F96750}" srcOrd="5" destOrd="0" presId="urn:microsoft.com/office/officeart/2018/2/layout/IconVerticalSolidList"/>
    <dgm:cxn modelId="{23F95D3E-3F18-4CB6-BF6D-7CCCAB3F656E}" type="presParOf" srcId="{36896C29-7B52-4BC6-97EA-815734772358}" destId="{EF2443E2-D73C-494C-8A12-E7378559891F}" srcOrd="6" destOrd="0" presId="urn:microsoft.com/office/officeart/2018/2/layout/IconVerticalSolidList"/>
    <dgm:cxn modelId="{32AB5890-EBA0-48D1-A02E-7E5A2747831B}" type="presParOf" srcId="{EF2443E2-D73C-494C-8A12-E7378559891F}" destId="{0647FDA0-D481-418C-80B2-444FBE30D8C0}" srcOrd="0" destOrd="0" presId="urn:microsoft.com/office/officeart/2018/2/layout/IconVerticalSolidList"/>
    <dgm:cxn modelId="{937A1D32-D7FC-4FB7-8CB8-3D9D90ADB4F5}" type="presParOf" srcId="{EF2443E2-D73C-494C-8A12-E7378559891F}" destId="{668EC858-D558-412C-8208-ABC4E18E1AFA}" srcOrd="1" destOrd="0" presId="urn:microsoft.com/office/officeart/2018/2/layout/IconVerticalSolidList"/>
    <dgm:cxn modelId="{845F64B8-2B70-47AA-81EF-007A49A551CA}" type="presParOf" srcId="{EF2443E2-D73C-494C-8A12-E7378559891F}" destId="{659EAB15-C42E-4CB2-9AB8-E0C16FABD092}" srcOrd="2" destOrd="0" presId="urn:microsoft.com/office/officeart/2018/2/layout/IconVerticalSolidList"/>
    <dgm:cxn modelId="{37C28AD9-2B9C-4CAA-A23D-1AEBDE1ADF1C}" type="presParOf" srcId="{EF2443E2-D73C-494C-8A12-E7378559891F}" destId="{FF671A62-FC5F-4E16-B656-B9C8E2C2F761}" srcOrd="3" destOrd="0" presId="urn:microsoft.com/office/officeart/2018/2/layout/IconVerticalSolidList"/>
    <dgm:cxn modelId="{CD151A47-BC7B-4B32-BA11-D86DD641D4F5}" type="presParOf" srcId="{36896C29-7B52-4BC6-97EA-815734772358}" destId="{73D89E89-CAE8-4A0C-BEE8-EDAD84CCB0D0}" srcOrd="7" destOrd="0" presId="urn:microsoft.com/office/officeart/2018/2/layout/IconVerticalSolidList"/>
    <dgm:cxn modelId="{035B67AA-F4EF-4132-8A2E-30C3B664912D}" type="presParOf" srcId="{36896C29-7B52-4BC6-97EA-815734772358}" destId="{81BA6DF3-3D8D-4D42-A33C-6F65C7A42158}" srcOrd="8" destOrd="0" presId="urn:microsoft.com/office/officeart/2018/2/layout/IconVerticalSolidList"/>
    <dgm:cxn modelId="{CC4870D2-8E41-4B3B-978E-783166E67FC3}" type="presParOf" srcId="{81BA6DF3-3D8D-4D42-A33C-6F65C7A42158}" destId="{B00E66E1-381B-4329-BF8F-3E32584281C4}" srcOrd="0" destOrd="0" presId="urn:microsoft.com/office/officeart/2018/2/layout/IconVerticalSolidList"/>
    <dgm:cxn modelId="{E0617229-0A4B-4CD7-A836-EE205E9E55C9}" type="presParOf" srcId="{81BA6DF3-3D8D-4D42-A33C-6F65C7A42158}" destId="{759F3ADD-0375-41FC-AFC2-DE38178817C6}" srcOrd="1" destOrd="0" presId="urn:microsoft.com/office/officeart/2018/2/layout/IconVerticalSolidList"/>
    <dgm:cxn modelId="{E4565CE1-8151-4CA8-9E71-A7D5703D49B1}" type="presParOf" srcId="{81BA6DF3-3D8D-4D42-A33C-6F65C7A42158}" destId="{6F376AD5-23F4-4D99-BBB2-B8814E344D02}" srcOrd="2" destOrd="0" presId="urn:microsoft.com/office/officeart/2018/2/layout/IconVerticalSolidList"/>
    <dgm:cxn modelId="{127A386A-4D62-43CE-9A9E-555359931EB1}" type="presParOf" srcId="{81BA6DF3-3D8D-4D42-A33C-6F65C7A42158}" destId="{FE821EF5-F7BA-44A7-9028-D42239C718FC}" srcOrd="3" destOrd="0" presId="urn:microsoft.com/office/officeart/2018/2/layout/IconVerticalSolidList"/>
    <dgm:cxn modelId="{1AAFAC17-82F9-44EB-A208-18CFC3295A65}" type="presParOf" srcId="{36896C29-7B52-4BC6-97EA-815734772358}" destId="{D954E471-0DA9-4CA0-B6D6-8622ACF964AF}" srcOrd="9" destOrd="0" presId="urn:microsoft.com/office/officeart/2018/2/layout/IconVerticalSolidList"/>
    <dgm:cxn modelId="{28279E8A-CC25-4F05-A6AF-BAE98883380A}" type="presParOf" srcId="{36896C29-7B52-4BC6-97EA-815734772358}" destId="{CBC152B6-6C2B-4550-9CD0-717BDD964CCD}" srcOrd="10" destOrd="0" presId="urn:microsoft.com/office/officeart/2018/2/layout/IconVerticalSolidList"/>
    <dgm:cxn modelId="{3FABCA57-969F-40A7-9F06-0B7944DAC31A}" type="presParOf" srcId="{CBC152B6-6C2B-4550-9CD0-717BDD964CCD}" destId="{BA5B230C-85EC-4F0B-99EB-EE5908907022}" srcOrd="0" destOrd="0" presId="urn:microsoft.com/office/officeart/2018/2/layout/IconVerticalSolidList"/>
    <dgm:cxn modelId="{9BF0A883-FFCA-4ACD-A731-B500CC190CB5}" type="presParOf" srcId="{CBC152B6-6C2B-4550-9CD0-717BDD964CCD}" destId="{82EDF8D0-4461-42D1-87F3-9D198BA8ACC9}" srcOrd="1" destOrd="0" presId="urn:microsoft.com/office/officeart/2018/2/layout/IconVerticalSolidList"/>
    <dgm:cxn modelId="{EDFC1B9E-EB1B-4206-A433-4B65EF34D7B7}" type="presParOf" srcId="{CBC152B6-6C2B-4550-9CD0-717BDD964CCD}" destId="{F87853B0-EDD6-4DC2-87DE-C864B6F6CEAB}" srcOrd="2" destOrd="0" presId="urn:microsoft.com/office/officeart/2018/2/layout/IconVerticalSolidList"/>
    <dgm:cxn modelId="{B47E5C8D-B592-444A-A4E2-55C1B98E876D}" type="presParOf" srcId="{CBC152B6-6C2B-4550-9CD0-717BDD964CCD}" destId="{96EAC005-2806-4EA9-B3CD-EBF31CE1F0C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204C46-A39A-4368-8D1A-2A3F889CBAC7}">
      <dsp:nvSpPr>
        <dsp:cNvPr id="0" name=""/>
        <dsp:cNvSpPr/>
      </dsp:nvSpPr>
      <dsp:spPr>
        <a:xfrm>
          <a:off x="0" y="1675"/>
          <a:ext cx="5823328" cy="71411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5C9C5F-0D6C-4DBE-A112-617FB5D35136}">
      <dsp:nvSpPr>
        <dsp:cNvPr id="0" name=""/>
        <dsp:cNvSpPr/>
      </dsp:nvSpPr>
      <dsp:spPr>
        <a:xfrm>
          <a:off x="216020" y="162352"/>
          <a:ext cx="392764" cy="39276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8DEC6B-F9A3-433B-881A-11F67AAB3B0E}">
      <dsp:nvSpPr>
        <dsp:cNvPr id="0" name=""/>
        <dsp:cNvSpPr/>
      </dsp:nvSpPr>
      <dsp:spPr>
        <a:xfrm>
          <a:off x="824806" y="1675"/>
          <a:ext cx="4998521" cy="71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77" tIns="75577" rIns="75577" bIns="7557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Rückblick</a:t>
          </a:r>
          <a:endParaRPr lang="en-US" sz="1900" kern="1200"/>
        </a:p>
      </dsp:txBody>
      <dsp:txXfrm>
        <a:off x="824806" y="1675"/>
        <a:ext cx="4998521" cy="714118"/>
      </dsp:txXfrm>
    </dsp:sp>
    <dsp:sp modelId="{DCA6D808-8EA3-427B-93E8-CB85BE9F4F39}">
      <dsp:nvSpPr>
        <dsp:cNvPr id="0" name=""/>
        <dsp:cNvSpPr/>
      </dsp:nvSpPr>
      <dsp:spPr>
        <a:xfrm>
          <a:off x="0" y="894323"/>
          <a:ext cx="5823328" cy="71411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FEFF3D-CB30-42C9-8F86-C2448517AE5C}">
      <dsp:nvSpPr>
        <dsp:cNvPr id="0" name=""/>
        <dsp:cNvSpPr/>
      </dsp:nvSpPr>
      <dsp:spPr>
        <a:xfrm>
          <a:off x="216020" y="1055000"/>
          <a:ext cx="392764" cy="39276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74A489-75C4-4B8B-A8E7-9759EA43A4BA}">
      <dsp:nvSpPr>
        <dsp:cNvPr id="0" name=""/>
        <dsp:cNvSpPr/>
      </dsp:nvSpPr>
      <dsp:spPr>
        <a:xfrm>
          <a:off x="824806" y="894323"/>
          <a:ext cx="4998521" cy="71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77" tIns="75577" rIns="75577" bIns="7557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Einführung</a:t>
          </a:r>
          <a:endParaRPr lang="en-US" sz="1900" kern="1200"/>
        </a:p>
      </dsp:txBody>
      <dsp:txXfrm>
        <a:off x="824806" y="894323"/>
        <a:ext cx="4998521" cy="714118"/>
      </dsp:txXfrm>
    </dsp:sp>
    <dsp:sp modelId="{18576F3E-4747-4DAE-98E5-774E76F21129}">
      <dsp:nvSpPr>
        <dsp:cNvPr id="0" name=""/>
        <dsp:cNvSpPr/>
      </dsp:nvSpPr>
      <dsp:spPr>
        <a:xfrm>
          <a:off x="0" y="1786971"/>
          <a:ext cx="5823328" cy="71411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6B4226-5585-430E-88CE-40C661A4B66A}">
      <dsp:nvSpPr>
        <dsp:cNvPr id="0" name=""/>
        <dsp:cNvSpPr/>
      </dsp:nvSpPr>
      <dsp:spPr>
        <a:xfrm>
          <a:off x="216020" y="1947647"/>
          <a:ext cx="392764" cy="39276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812E0D-917F-4DD2-ABAE-838E4AF89A0E}">
      <dsp:nvSpPr>
        <dsp:cNvPr id="0" name=""/>
        <dsp:cNvSpPr/>
      </dsp:nvSpPr>
      <dsp:spPr>
        <a:xfrm>
          <a:off x="824806" y="1786971"/>
          <a:ext cx="4998521" cy="71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77" tIns="75577" rIns="75577" bIns="7557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b="1" kern="1200"/>
            <a:t>Studie von Bode et al. (2012)</a:t>
          </a:r>
          <a:endParaRPr lang="en-US" sz="1900" b="1" kern="1200"/>
        </a:p>
      </dsp:txBody>
      <dsp:txXfrm>
        <a:off x="824806" y="1786971"/>
        <a:ext cx="4998521" cy="714118"/>
      </dsp:txXfrm>
    </dsp:sp>
    <dsp:sp modelId="{0647FDA0-D481-418C-80B2-444FBE30D8C0}">
      <dsp:nvSpPr>
        <dsp:cNvPr id="0" name=""/>
        <dsp:cNvSpPr/>
      </dsp:nvSpPr>
      <dsp:spPr>
        <a:xfrm>
          <a:off x="0" y="2679618"/>
          <a:ext cx="5823328" cy="71411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8EC858-D558-412C-8208-ABC4E18E1AFA}">
      <dsp:nvSpPr>
        <dsp:cNvPr id="0" name=""/>
        <dsp:cNvSpPr/>
      </dsp:nvSpPr>
      <dsp:spPr>
        <a:xfrm>
          <a:off x="216020" y="2840295"/>
          <a:ext cx="392764" cy="39276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671A62-FC5F-4E16-B656-B9C8E2C2F761}">
      <dsp:nvSpPr>
        <dsp:cNvPr id="0" name=""/>
        <dsp:cNvSpPr/>
      </dsp:nvSpPr>
      <dsp:spPr>
        <a:xfrm>
          <a:off x="824806" y="2679618"/>
          <a:ext cx="4998521" cy="71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77" tIns="75577" rIns="75577" bIns="7557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Methoden</a:t>
          </a:r>
          <a:endParaRPr lang="en-US" sz="1900" kern="1200"/>
        </a:p>
      </dsp:txBody>
      <dsp:txXfrm>
        <a:off x="824806" y="2679618"/>
        <a:ext cx="4998521" cy="714118"/>
      </dsp:txXfrm>
    </dsp:sp>
    <dsp:sp modelId="{B00E66E1-381B-4329-BF8F-3E32584281C4}">
      <dsp:nvSpPr>
        <dsp:cNvPr id="0" name=""/>
        <dsp:cNvSpPr/>
      </dsp:nvSpPr>
      <dsp:spPr>
        <a:xfrm>
          <a:off x="0" y="3572266"/>
          <a:ext cx="5823328" cy="71411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9F3ADD-0375-41FC-AFC2-DE38178817C6}">
      <dsp:nvSpPr>
        <dsp:cNvPr id="0" name=""/>
        <dsp:cNvSpPr/>
      </dsp:nvSpPr>
      <dsp:spPr>
        <a:xfrm>
          <a:off x="216020" y="3732942"/>
          <a:ext cx="392764" cy="39276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821EF5-F7BA-44A7-9028-D42239C718FC}">
      <dsp:nvSpPr>
        <dsp:cNvPr id="0" name=""/>
        <dsp:cNvSpPr/>
      </dsp:nvSpPr>
      <dsp:spPr>
        <a:xfrm>
          <a:off x="824806" y="3572266"/>
          <a:ext cx="4998521" cy="71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77" tIns="75577" rIns="75577" bIns="7557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Ergebnisse</a:t>
          </a:r>
          <a:endParaRPr lang="en-US" sz="1900" kern="1200"/>
        </a:p>
      </dsp:txBody>
      <dsp:txXfrm>
        <a:off x="824806" y="3572266"/>
        <a:ext cx="4998521" cy="714118"/>
      </dsp:txXfrm>
    </dsp:sp>
    <dsp:sp modelId="{BA5B230C-85EC-4F0B-99EB-EE5908907022}">
      <dsp:nvSpPr>
        <dsp:cNvPr id="0" name=""/>
        <dsp:cNvSpPr/>
      </dsp:nvSpPr>
      <dsp:spPr>
        <a:xfrm>
          <a:off x="0" y="4464914"/>
          <a:ext cx="5823328" cy="71411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EDF8D0-4461-42D1-87F3-9D198BA8ACC9}">
      <dsp:nvSpPr>
        <dsp:cNvPr id="0" name=""/>
        <dsp:cNvSpPr/>
      </dsp:nvSpPr>
      <dsp:spPr>
        <a:xfrm>
          <a:off x="216020" y="4625590"/>
          <a:ext cx="392764" cy="392764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EAC005-2806-4EA9-B3CD-EBF31CE1F0CE}">
      <dsp:nvSpPr>
        <dsp:cNvPr id="0" name=""/>
        <dsp:cNvSpPr/>
      </dsp:nvSpPr>
      <dsp:spPr>
        <a:xfrm>
          <a:off x="824806" y="4464914"/>
          <a:ext cx="4998521" cy="714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577" tIns="75577" rIns="75577" bIns="75577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Diskussion</a:t>
          </a:r>
          <a:endParaRPr lang="en-US" sz="1900" kern="1200"/>
        </a:p>
      </dsp:txBody>
      <dsp:txXfrm>
        <a:off x="824806" y="4464914"/>
        <a:ext cx="4998521" cy="7141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svg>
</file>

<file path=ppt/media/image43.png>
</file>

<file path=ppt/media/image4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78C221-CF07-4A27-AC5A-85CB5D231A96}" type="datetimeFigureOut">
              <a:rPr lang="de-DE" smtClean="0"/>
              <a:t>16.01.2023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6C90A3-FF0B-4669-A64D-E7F58867624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0386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Letzte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Woche</a:t>
            </a:r>
            <a:r>
              <a:rPr lang="en-US">
                <a:cs typeface="Calibri"/>
              </a:rPr>
              <a:t> von Mandy und Frauke:</a:t>
            </a:r>
          </a:p>
          <a:p>
            <a:r>
              <a:rPr lang="en-US" err="1">
                <a:cs typeface="Calibri"/>
              </a:rPr>
              <a:t>Absichten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erkennen</a:t>
            </a:r>
            <a:r>
              <a:rPr lang="en-US">
                <a:cs typeface="Calibri"/>
              </a:rPr>
              <a:t>, bevor </a:t>
            </a:r>
            <a:r>
              <a:rPr lang="en-US" err="1">
                <a:cs typeface="Calibri"/>
              </a:rPr>
              <a:t>sie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bewusst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wahrgenommen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wurden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Was </a:t>
            </a:r>
            <a:r>
              <a:rPr lang="en-US" err="1">
                <a:cs typeface="Calibri"/>
              </a:rPr>
              <a:t>ist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freie</a:t>
            </a:r>
            <a:r>
              <a:rPr lang="en-US">
                <a:cs typeface="Calibri"/>
              </a:rPr>
              <a:t> Wille und </a:t>
            </a:r>
            <a:r>
              <a:rPr lang="en-US" err="1">
                <a:cs typeface="Calibri"/>
              </a:rPr>
              <a:t>wie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können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Absichten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eventuell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vorhergesagt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werden</a:t>
            </a:r>
            <a:r>
              <a:rPr lang="en-US">
                <a:cs typeface="Calibri"/>
              </a:rPr>
              <a:t>?</a:t>
            </a:r>
          </a:p>
          <a:p>
            <a:r>
              <a:rPr lang="en-US">
                <a:cs typeface="Calibri"/>
              </a:rPr>
              <a:t>Carry Over </a:t>
            </a:r>
            <a:r>
              <a:rPr lang="en-US" err="1">
                <a:cs typeface="Calibri"/>
              </a:rPr>
              <a:t>aus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diesem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Referat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19073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Abbildung A: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abgetragen sind Stufen der </a:t>
            </a:r>
            <a:r>
              <a:rPr lang="de-DE" err="1"/>
              <a:t>diskriminativen</a:t>
            </a:r>
            <a:r>
              <a:rPr lang="de-DE"/>
              <a:t> Information (Millisekunden, die der Reiz gezeigt wurde) und d prime (d‘), ein Maß für die individuelle Fähigkeit, Signale zu entdecken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de-DE"/>
              <a:t>Differenz zwischen den Mittelwerten der beiden Verteilungen Rauschen und Rauschen + Signal, Angabe in Standardabweichungen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bei 16,67 nicht signifikant verschieden von 0, also etwa auf Zufallsniveau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/>
          </a:p>
          <a:p>
            <a:pPr marL="0" indent="0">
              <a:buFont typeface="Arial" panose="020B0604020202020204" pitchFamily="34" charset="0"/>
              <a:buNone/>
            </a:pPr>
            <a:r>
              <a:rPr lang="de-DE"/>
              <a:t>Abbildung B: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abgetragen </a:t>
            </a:r>
            <a:r>
              <a:rPr lang="de-DE" sz="1200"/>
              <a:t>ist der Kennwert </a:t>
            </a:r>
            <a:r>
              <a:rPr lang="de-DE" sz="1200" err="1"/>
              <a:t>choice</a:t>
            </a:r>
            <a:r>
              <a:rPr lang="de-DE" sz="1200"/>
              <a:t> </a:t>
            </a:r>
            <a:r>
              <a:rPr lang="de-DE" sz="1200" err="1"/>
              <a:t>index</a:t>
            </a:r>
            <a:r>
              <a:rPr lang="de-DE" sz="1200"/>
              <a:t> für die Rauschen-Bedingung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de-DE" sz="1200"/>
              <a:t>berechnet durch</a:t>
            </a:r>
            <a:r>
              <a:rPr lang="de-DE" sz="1200">
                <a:latin typeface="+mn-lt"/>
              </a:rPr>
              <a:t> </a:t>
            </a:r>
            <a:r>
              <a:rPr lang="de-DE" sz="1200" b="0" i="0" u="none" strike="noStrike" baseline="0">
                <a:latin typeface="+mn-lt"/>
              </a:rPr>
              <a:t>[</a:t>
            </a:r>
            <a:r>
              <a:rPr lang="de-DE" sz="1200" b="0" i="1" u="none" strike="noStrike" baseline="0" err="1">
                <a:latin typeface="+mn-lt"/>
              </a:rPr>
              <a:t>nn</a:t>
            </a:r>
            <a:r>
              <a:rPr lang="de-DE" sz="1200" b="0" i="0" u="none" strike="noStrike" baseline="0" err="1">
                <a:latin typeface="+mn-lt"/>
              </a:rPr>
              <a:t>ch</a:t>
            </a:r>
            <a:r>
              <a:rPr lang="de-DE" sz="1200" b="0" i="0" u="none" strike="noStrike" baseline="0">
                <a:latin typeface="+mn-lt"/>
              </a:rPr>
              <a:t>]/[</a:t>
            </a:r>
            <a:r>
              <a:rPr lang="de-DE" sz="1200" b="0" i="1" u="none" strike="noStrike" baseline="0" err="1">
                <a:latin typeface="+mn-lt"/>
              </a:rPr>
              <a:t>nn</a:t>
            </a:r>
            <a:r>
              <a:rPr lang="de-DE" sz="1200" b="0" i="0" u="none" strike="noStrike" baseline="0" err="1">
                <a:latin typeface="+mn-lt"/>
              </a:rPr>
              <a:t>ch</a:t>
            </a:r>
            <a:r>
              <a:rPr lang="de-DE" sz="1200" b="0" i="0" u="none" strike="noStrike" baseline="0">
                <a:latin typeface="+mn-lt"/>
              </a:rPr>
              <a:t>]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de-DE" sz="1800" b="0" i="0" u="none" strike="noStrike" baseline="0">
              <a:latin typeface="MyriadMM-RegularCondensed"/>
            </a:endParaRP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insgesamt inkorrekte Antworten höhere Reaktionszeiten, unabhängig von der Kategorie des Reizes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1986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panose="05050102010706020507" pitchFamily="18" charset="2"/>
              <a:buNone/>
            </a:pPr>
            <a:r>
              <a:rPr lang="de-DE"/>
              <a:t>Testen von </a:t>
            </a:r>
            <a:r>
              <a:rPr lang="de-DE" err="1"/>
              <a:t>choice</a:t>
            </a:r>
            <a:r>
              <a:rPr lang="de-DE"/>
              <a:t> </a:t>
            </a:r>
            <a:r>
              <a:rPr lang="de-DE" err="1"/>
              <a:t>history</a:t>
            </a:r>
            <a:r>
              <a:rPr lang="de-DE"/>
              <a:t> </a:t>
            </a:r>
            <a:r>
              <a:rPr lang="de-DE" err="1"/>
              <a:t>priming</a:t>
            </a:r>
            <a:r>
              <a:rPr lang="de-DE"/>
              <a:t>, also ob Rausch-Durchgänge von der Wahlentscheidung der zwei vorangegangenen Durchgänge beeinflusst wird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de-DE"/>
          </a:p>
          <a:p>
            <a:pPr marL="0" indent="0">
              <a:buFont typeface="Wingdings" panose="05000000000000000000" pitchFamily="2" charset="2"/>
              <a:buNone/>
            </a:pPr>
            <a:r>
              <a:rPr lang="de-DE"/>
              <a:t>Abbildung C: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bei Betrachtung von Durchgängen mit hoher </a:t>
            </a:r>
            <a:r>
              <a:rPr lang="de-DE" err="1"/>
              <a:t>diskriminativer</a:t>
            </a:r>
            <a:r>
              <a:rPr lang="de-DE"/>
              <a:t> Information war die sichtbare Information im Reiz ausschlaggebend für die Entscheidung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de-DE"/>
              <a:t>unabhängig von der Wahl bei den vorherigen Durchgängen</a:t>
            </a:r>
          </a:p>
          <a:p>
            <a:pPr marL="0" indent="0">
              <a:buFont typeface="Symbol" panose="05050102010706020507" pitchFamily="18" charset="2"/>
              <a:buNone/>
            </a:pP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28539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gute Passung des Modells, in Bezug auf die Wahlwahrscheinlichkeiten, die Verteilungen der Reaktionszeiten für korrekte als auch inkorrekte Antworten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erfasst Verteilung der korrekten Antworten sehr gut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gerade vorhergesagte Leistung in der Rauschen-Bedingung sehr gut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44202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Anwendung eines Diffusionsmodells auf die behavioralen Daten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schwarze Symbole sind die tatsächlichen Daten; graue Linien die Vorhersagen des Modells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Aufteilung in Stühle und Pianos als Reize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verschiedene Form der Symbole sind die verschiedenen Bedingungen </a:t>
            </a:r>
            <a:r>
              <a:rPr lang="de-DE" err="1"/>
              <a:t>diskriminativer</a:t>
            </a:r>
            <a:r>
              <a:rPr lang="de-DE"/>
              <a:t> Information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Legende wäre schön gewesen, aber Logik macht klar, dass von unten nach oben die </a:t>
            </a:r>
            <a:r>
              <a:rPr lang="de-DE" err="1"/>
              <a:t>diskriminative</a:t>
            </a:r>
            <a:r>
              <a:rPr lang="de-DE"/>
              <a:t> Information der Reize abnimmt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größten Unterschiede in den Enden der Verteilung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de-DE"/>
              <a:t>üblich, da meist nur eine geringe Stichprobe (geringe Reliabilität)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3261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Modell mit </a:t>
            </a:r>
            <a:r>
              <a:rPr lang="de-DE" err="1"/>
              <a:t>Starting</a:t>
            </a:r>
            <a:r>
              <a:rPr lang="de-DE"/>
              <a:t> Point Bias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Aufteilung in wiederholende oder wechselnde Entscheidung im Vergleich zum vorherigen Durchgang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de-DE"/>
              <a:t>Zusammenfassung der Durchgänge mit Stühlen und Pianos als Reize, da sonst die Fehler sehr gering waren, was jedoch notwendig ist, für eine gute Berechnung des mittleren Startpunktes sowie der –</a:t>
            </a:r>
            <a:r>
              <a:rPr lang="de-DE" err="1"/>
              <a:t>variabilität</a:t>
            </a:r>
            <a:endParaRPr lang="de-DE"/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Symmetrieannahme, da vorheriges Modell zeigte, dass es keine Unterschiede in der Wahlwahrscheinlichkeit und der Verteilungen der Reaktionszeiten für Stühle sowie Pianos als Reize gab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de-DE"/>
              <a:t>Verschiebung des mittleren </a:t>
            </a:r>
            <a:r>
              <a:rPr lang="de-DE" err="1"/>
              <a:t>starting</a:t>
            </a:r>
            <a:r>
              <a:rPr lang="de-DE"/>
              <a:t> </a:t>
            </a:r>
            <a:r>
              <a:rPr lang="de-DE" err="1"/>
              <a:t>point</a:t>
            </a:r>
            <a:r>
              <a:rPr lang="de-DE"/>
              <a:t> hin zur Antwortgrenze des vorher ausgewählten Reizes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9315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19477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Betrachtung der Aktivität im Okzipitallappen, da dort der visuelle Kortex liegt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x = 0 ist Onset des Reizes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x = 500 ist Onset des Auswahlscreens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positive Komponente ca. 100ms nach Stimulus-Onset signifikant verschieden zwischen Rauschen und Piano- bzw. Stuhl-Reizen, jedoch kein Unterschied zwischen den Objekten selbst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negative Komponente ca. 200ms nach Stimulus-Onset signifikant verschieden in Abhängigkeit der Menge der </a:t>
            </a:r>
            <a:r>
              <a:rPr lang="de-DE" err="1"/>
              <a:t>diskriminativen</a:t>
            </a:r>
            <a:r>
              <a:rPr lang="de-DE"/>
              <a:t> Information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negative Komponente ca. 300ms nach Stimulus-Onset signifikant verschieden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86623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/>
              <a:t>keine signifikanten Unterschiede im </a:t>
            </a:r>
            <a:r>
              <a:rPr lang="de-DE" err="1"/>
              <a:t>Pre</a:t>
            </a:r>
            <a:r>
              <a:rPr lang="de-DE"/>
              <a:t>-Stimulus-Intervall bei einem Durchgang mit Rauschen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de-DE"/>
              <a:t>besondere Bedeutung der multivariaten Pattern Classification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9930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27645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panose="05050102010706020507" pitchFamily="18" charset="2"/>
              <a:buNone/>
            </a:pPr>
            <a:r>
              <a:rPr lang="de-DE"/>
              <a:t>Abbildung A: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bei Bedingung mit höchster </a:t>
            </a:r>
            <a:r>
              <a:rPr lang="de-DE" err="1"/>
              <a:t>diskriminativer</a:t>
            </a:r>
            <a:r>
              <a:rPr lang="de-DE"/>
              <a:t> Information kodiert die Aktivität ca. 100-200ms nach Stimulus-Onset am meisten Information über die Kategorie des Reizes (Encoding)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de-DE"/>
              <a:t>Peak bei 240ms nach Stimulus-Onset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de-DE"/>
          </a:p>
          <a:p>
            <a:pPr marL="0" indent="0">
              <a:buFont typeface="Wingdings" panose="05000000000000000000" pitchFamily="2" charset="2"/>
              <a:buNone/>
            </a:pPr>
            <a:r>
              <a:rPr lang="de-DE"/>
              <a:t>Alle Abbildungen: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signifikante Verringerung der Decoding-Genauigkeit mit abnehmender Menge </a:t>
            </a:r>
            <a:r>
              <a:rPr lang="de-DE" err="1"/>
              <a:t>diskriminativer</a:t>
            </a:r>
            <a:r>
              <a:rPr lang="de-DE"/>
              <a:t> Information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in den drei Bedingungen mit höchster Menge an </a:t>
            </a:r>
            <a:r>
              <a:rPr lang="de-DE" err="1"/>
              <a:t>diskriminativer</a:t>
            </a:r>
            <a:r>
              <a:rPr lang="de-DE"/>
              <a:t> Information sind signifikante Zeitfenster für die Decoding-Genauigkeit zwischen 200-300ms nach Stimulus-Onset zu sehen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de-DE"/>
              <a:t>jedoch keine Information in der Bedingung mit der geringsten Menge </a:t>
            </a:r>
            <a:r>
              <a:rPr lang="de-DE" err="1"/>
              <a:t>diskriminativer</a:t>
            </a:r>
            <a:r>
              <a:rPr lang="de-DE"/>
              <a:t> Information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5267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Pereptuelle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Entscheidung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Akkumulation</a:t>
            </a:r>
            <a:r>
              <a:rPr lang="en-US">
                <a:cs typeface="Calibri"/>
              </a:rPr>
              <a:t> von </a:t>
            </a:r>
            <a:r>
              <a:rPr lang="en-US" err="1">
                <a:cs typeface="Calibri"/>
              </a:rPr>
              <a:t>Informationen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getroffen</a:t>
            </a:r>
            <a:r>
              <a:rPr lang="en-US">
                <a:cs typeface="Calibri"/>
              </a:rPr>
              <a:t>.</a:t>
            </a:r>
          </a:p>
          <a:p>
            <a:r>
              <a:rPr lang="en-US">
                <a:cs typeface="Calibri"/>
              </a:rPr>
              <a:t>Frauke und Mandy: </a:t>
            </a:r>
            <a:r>
              <a:rPr lang="en-US" err="1">
                <a:cs typeface="Calibri"/>
              </a:rPr>
              <a:t>Aktivität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vor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Wahrnehmung</a:t>
            </a:r>
            <a:r>
              <a:rPr lang="en-US">
                <a:cs typeface="Calibri"/>
              </a:rPr>
              <a:t> (Carry Over von </a:t>
            </a:r>
            <a:r>
              <a:rPr lang="en-US" err="1">
                <a:cs typeface="Calibri"/>
              </a:rPr>
              <a:t>vorherigen</a:t>
            </a:r>
            <a:r>
              <a:rPr lang="en-US">
                <a:cs typeface="Calibri"/>
              </a:rPr>
              <a:t> Trials)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Ob </a:t>
            </a:r>
            <a:r>
              <a:rPr lang="en-US" err="1">
                <a:cs typeface="Calibri"/>
              </a:rPr>
              <a:t>Hirnaktivitäten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Entscheidungen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beeinflussen</a:t>
            </a:r>
            <a:r>
              <a:rPr lang="en-US">
                <a:cs typeface="Calibri"/>
              </a:rPr>
              <a:t> und </a:t>
            </a:r>
          </a:p>
          <a:p>
            <a:r>
              <a:rPr lang="en-US">
                <a:cs typeface="Calibri"/>
              </a:rPr>
              <a:t>Ob </a:t>
            </a:r>
            <a:r>
              <a:rPr lang="en-US" err="1">
                <a:cs typeface="Calibri"/>
              </a:rPr>
              <a:t>Beeinflussung</a:t>
            </a:r>
            <a:r>
              <a:rPr lang="en-US">
                <a:cs typeface="Calibri"/>
              </a:rPr>
              <a:t> der </a:t>
            </a:r>
            <a:r>
              <a:rPr lang="en-US" err="1">
                <a:cs typeface="Calibri"/>
              </a:rPr>
              <a:t>perzeptuellen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Entscheidungen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anhand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dieser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frühen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Hirnaktivitäten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vorhergesagt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werden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können</a:t>
            </a:r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52809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64253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/>
              <a:t>qualitativ gleicher Verlauf der Graphen für Entscheidungs-Decoding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/>
              <a:t>gleiches signifikantes Zeitfenster von 200-300ms nach Stimulus-Onset, bis auf in der Bedingung mit der geringsten Menge </a:t>
            </a:r>
            <a:r>
              <a:rPr lang="de-DE" err="1"/>
              <a:t>diskriminativer</a:t>
            </a:r>
            <a:r>
              <a:rPr lang="de-DE"/>
              <a:t> Information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/>
              <a:t>Peak bei 260ms nach Stimulus-Onset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/>
              <a:t>gleiches Ergebnis auch bei Betrachtung einzelner Durchgänge statt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37250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-"/>
            </a:pPr>
            <a:r>
              <a:rPr lang="de-DE"/>
              <a:t>Betrachtung der Peak-Zeitfenster (in rot eingekreist auf der vorherigen Folie)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5388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None/>
              <a:tabLst/>
              <a:defRPr/>
            </a:pPr>
            <a:r>
              <a:rPr lang="de-DE"/>
              <a:t>Abbildung A: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lang="de-DE"/>
              <a:t>kein signifikantes Encoding des Stimulus nach Stimulus-Onset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lang="de-DE"/>
              <a:t>Peak im Zeitfenster -100 bis 0ms vor Stimulus-Onset bei -40ms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de-DE"/>
              <a:t>Vorhersage der Entscheidung durch die Aktivität vor Stimulus-Onset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de-DE"/>
              <a:t>Ergebnisse auch bei Replikation mit einzelnen Versuchsdurchgängen sowie verschiedener Breite der Decoding-Zeitfenster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de-DE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/>
              <a:t>Abbildung B: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lang="de-DE"/>
              <a:t>Vorhersage der Entscheidung durch frontale sowie parietale Hirnaktivität in den letzten 100ms im Intertrial-Intervall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lang="de-DE"/>
              <a:t>keine Vorhersagekraft bei Zeitfenstern vor -100ms vor Stimulus-Onset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endParaRPr lang="de-DE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/>
              <a:t>Kontrolle durch Decoding motorischer Aktivität statt der Antwortkategorien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de-DE"/>
              <a:t>keine Aktivität vor der Präsentation des Antwortscreens, also kein </a:t>
            </a:r>
            <a:r>
              <a:rPr lang="de-DE" err="1"/>
              <a:t>motor</a:t>
            </a:r>
            <a:r>
              <a:rPr lang="de-DE"/>
              <a:t> </a:t>
            </a:r>
            <a:r>
              <a:rPr lang="de-DE" err="1"/>
              <a:t>response</a:t>
            </a:r>
            <a:r>
              <a:rPr lang="de-DE"/>
              <a:t> </a:t>
            </a:r>
            <a:r>
              <a:rPr lang="de-DE" err="1"/>
              <a:t>priming</a:t>
            </a:r>
            <a:r>
              <a:rPr lang="de-DE"/>
              <a:t> oder Vorbereitung einer zufälligen Bewegung</a:t>
            </a:r>
          </a:p>
          <a:p>
            <a:pPr marL="171450" indent="-171450">
              <a:buFont typeface="Symbol" panose="05050102010706020507" pitchFamily="18" charset="2"/>
              <a:buChar char="-"/>
            </a:pP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41806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/>
              <a:t>Erweiterung der Ergebnisse um Das et al. (2010), dass Information über eine Entscheidung nicht nur lokal in einer Hirnregion enkodiert werden, sondern auch in größeren Bereichen (wie dem visuellen Kortex)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de-DE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err="1"/>
              <a:t>Prestimulus</a:t>
            </a:r>
            <a:r>
              <a:rPr lang="de-DE"/>
              <a:t>-Bias und nicht </a:t>
            </a:r>
            <a:r>
              <a:rPr lang="de-DE" err="1"/>
              <a:t>enhanced</a:t>
            </a:r>
            <a:r>
              <a:rPr lang="de-DE"/>
              <a:t> </a:t>
            </a:r>
            <a:r>
              <a:rPr lang="de-DE" err="1"/>
              <a:t>attention</a:t>
            </a:r>
            <a:r>
              <a:rPr lang="de-DE"/>
              <a:t> durch Bestätigung des Drift Diffusion Models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/>
              <a:t>Entscheidungswiederholungen deutlich schneller als Entscheidungswechsel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2373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Rolle der Pre-Stimulus </a:t>
            </a:r>
            <a:r>
              <a:rPr lang="en-US" err="1">
                <a:cs typeface="Calibri"/>
              </a:rPr>
              <a:t>Aktivität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unklar</a:t>
            </a:r>
            <a:r>
              <a:rPr lang="en-US">
                <a:cs typeface="Calibri"/>
              </a:rPr>
              <a:t>.</a:t>
            </a:r>
          </a:p>
          <a:p>
            <a:r>
              <a:rPr lang="en-US">
                <a:cs typeface="Calibri"/>
              </a:rPr>
              <a:t>Aber: es </a:t>
            </a:r>
            <a:r>
              <a:rPr lang="en-US" err="1">
                <a:cs typeface="Calibri"/>
              </a:rPr>
              <a:t>gibt</a:t>
            </a:r>
            <a:r>
              <a:rPr lang="en-US">
                <a:cs typeface="Calibri"/>
              </a:rPr>
              <a:t> Belege, </a:t>
            </a:r>
            <a:r>
              <a:rPr lang="en-US" err="1">
                <a:cs typeface="Calibri"/>
              </a:rPr>
              <a:t>dass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Perzeptuelle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Entscheidungen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beeinflussen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kann</a:t>
            </a:r>
            <a:r>
              <a:rPr lang="en-US">
                <a:cs typeface="Calibri"/>
              </a:rPr>
              <a:t>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Boly et al: </a:t>
            </a:r>
            <a:r>
              <a:rPr lang="en-US" err="1">
                <a:cs typeface="Calibri"/>
              </a:rPr>
              <a:t>Erhöhte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Aktivität</a:t>
            </a:r>
            <a:r>
              <a:rPr lang="en-US">
                <a:cs typeface="Calibri"/>
              </a:rPr>
              <a:t> --&gt; </a:t>
            </a:r>
            <a:r>
              <a:rPr lang="en-US" err="1">
                <a:cs typeface="Calibri"/>
              </a:rPr>
              <a:t>Perzeptuelle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Entschidungsleistung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verbessert</a:t>
            </a:r>
            <a:r>
              <a:rPr lang="en-US">
                <a:cs typeface="Calibri"/>
              </a:rPr>
              <a:t> (</a:t>
            </a:r>
            <a:r>
              <a:rPr lang="en-US" err="1">
                <a:cs typeface="Calibri"/>
              </a:rPr>
              <a:t>Vermutlich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erhöhte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Aufmerksamkeit</a:t>
            </a:r>
            <a:r>
              <a:rPr lang="en-US">
                <a:cs typeface="Calibri"/>
              </a:rPr>
              <a:t>)</a:t>
            </a:r>
          </a:p>
          <a:p>
            <a:r>
              <a:rPr lang="en-US" err="1">
                <a:cs typeface="Calibri"/>
              </a:rPr>
              <a:t>Akkumulationsprozess</a:t>
            </a:r>
            <a:r>
              <a:rPr lang="en-US">
                <a:cs typeface="Calibri"/>
              </a:rPr>
              <a:t>: </a:t>
            </a:r>
            <a:r>
              <a:rPr lang="en-US" err="1">
                <a:cs typeface="Calibri"/>
              </a:rPr>
              <a:t>Anhäufung</a:t>
            </a:r>
            <a:r>
              <a:rPr lang="en-US">
                <a:cs typeface="Calibri"/>
              </a:rPr>
              <a:t> v. </a:t>
            </a:r>
            <a:r>
              <a:rPr lang="en-US" err="1">
                <a:cs typeface="Calibri"/>
              </a:rPr>
              <a:t>Informationen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führt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dazu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dass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Entscheidungsgrenze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überschritten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wird</a:t>
            </a:r>
            <a:r>
              <a:rPr lang="en-US">
                <a:cs typeface="Calibri"/>
              </a:rPr>
              <a:t> = </a:t>
            </a:r>
            <a:r>
              <a:rPr lang="en-US" err="1">
                <a:cs typeface="Calibri"/>
              </a:rPr>
              <a:t>Reaktion</a:t>
            </a:r>
          </a:p>
          <a:p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Unklar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ob</a:t>
            </a:r>
            <a:r>
              <a:rPr lang="en-US">
                <a:cs typeface="Calibri"/>
              </a:rPr>
              <a:t> es </a:t>
            </a:r>
            <a:r>
              <a:rPr lang="en-US" err="1">
                <a:cs typeface="Calibri"/>
              </a:rPr>
              <a:t>bei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Entscheidungsprozessen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zufälliges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Rauschen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ist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oder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Eine </a:t>
            </a:r>
            <a:r>
              <a:rPr lang="en-US" err="1">
                <a:cs typeface="Calibri"/>
              </a:rPr>
              <a:t>systematische</a:t>
            </a:r>
            <a:r>
              <a:rPr lang="en-US">
                <a:cs typeface="Calibri"/>
              </a:rPr>
              <a:t> Quelle </a:t>
            </a:r>
            <a:r>
              <a:rPr lang="en-US" err="1">
                <a:cs typeface="Calibri"/>
              </a:rPr>
              <a:t>besitzt</a:t>
            </a:r>
          </a:p>
          <a:p>
            <a:r>
              <a:rPr lang="en-US" err="1">
                <a:cs typeface="Calibri"/>
              </a:rPr>
              <a:t>Dasss</a:t>
            </a:r>
            <a:r>
              <a:rPr lang="en-US">
                <a:cs typeface="Calibri"/>
              </a:rPr>
              <a:t> "Priming" also </a:t>
            </a:r>
            <a:r>
              <a:rPr lang="en-US" err="1">
                <a:cs typeface="Calibri"/>
              </a:rPr>
              <a:t>unterbewusste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Beeinfluss</a:t>
            </a:r>
            <a:r>
              <a:rPr lang="en-US">
                <a:cs typeface="Calibri"/>
              </a:rPr>
              <a:t> von </a:t>
            </a:r>
            <a:r>
              <a:rPr lang="en-US" err="1">
                <a:cs typeface="Calibri"/>
              </a:rPr>
              <a:t>Entscheidung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funktioniert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konnte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gezeigt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werden</a:t>
            </a:r>
            <a:r>
              <a:rPr lang="en-US">
                <a:cs typeface="Calibri"/>
              </a:rPr>
              <a:t>:</a:t>
            </a:r>
            <a:endParaRPr lang="en-US"/>
          </a:p>
          <a:p>
            <a:r>
              <a:rPr lang="en-US" err="1"/>
              <a:t>bei</a:t>
            </a:r>
            <a:r>
              <a:rPr lang="en-US"/>
              <a:t> Reizen, die An der Wahrnehungsgrenze </a:t>
            </a:r>
            <a:r>
              <a:rPr lang="en-US" err="1"/>
              <a:t>sind</a:t>
            </a:r>
            <a:r>
              <a:rPr lang="en-US"/>
              <a:t> (Drink Coke, eat Popcorn (</a:t>
            </a:r>
            <a:r>
              <a:rPr lang="en-US" err="1"/>
              <a:t>Kontrovers</a:t>
            </a:r>
            <a:r>
              <a:rPr lang="en-US"/>
              <a:t>))</a:t>
            </a:r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0447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>
              <a:cs typeface="Calibri"/>
            </a:endParaRPr>
          </a:p>
          <a:p>
            <a:r>
              <a:rPr lang="de-DE" noProof="0">
                <a:cs typeface="Calibri"/>
              </a:rPr>
              <a:t>Oder Ambigue Figuren (Zitat von belgischem Schriftsteller)</a:t>
            </a:r>
          </a:p>
          <a:p>
            <a:endParaRPr lang="de-DE" noProof="0">
              <a:cs typeface="Calibri"/>
            </a:endParaRPr>
          </a:p>
          <a:p>
            <a:r>
              <a:rPr lang="de-DE" noProof="0">
                <a:cs typeface="Calibri"/>
              </a:rPr>
              <a:t>Wahrnehmung ist Interpretation. Wir nehmen war, was in unserer Vorstellung vorhanden ist.</a:t>
            </a:r>
          </a:p>
          <a:p>
            <a:r>
              <a:rPr lang="de-DE" noProof="0">
                <a:cs typeface="Calibri"/>
              </a:rPr>
              <a:t>Tendieren wohin?</a:t>
            </a:r>
          </a:p>
          <a:p>
            <a:r>
              <a:rPr lang="de-DE" noProof="0">
                <a:cs typeface="Calibri"/>
              </a:rPr>
              <a:t>--&gt; Das haben Bode et al. untersucht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0933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Dazu </a:t>
            </a:r>
            <a:r>
              <a:rPr lang="en-US" err="1">
                <a:cs typeface="Calibri"/>
              </a:rPr>
              <a:t>stellen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wir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uns</a:t>
            </a:r>
            <a:r>
              <a:rPr lang="en-US">
                <a:cs typeface="Calibri"/>
              </a:rPr>
              <a:t> die Frage:</a:t>
            </a:r>
          </a:p>
          <a:p>
            <a:r>
              <a:rPr lang="en-US">
                <a:cs typeface="Calibri"/>
              </a:rPr>
              <a:t>Was </a:t>
            </a:r>
            <a:r>
              <a:rPr lang="en-US" err="1">
                <a:cs typeface="Calibri"/>
              </a:rPr>
              <a:t>brauchen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wir</a:t>
            </a:r>
            <a:r>
              <a:rPr lang="en-US">
                <a:cs typeface="Calibri"/>
              </a:rPr>
              <a:t>, um </a:t>
            </a:r>
            <a:r>
              <a:rPr lang="en-US" err="1">
                <a:cs typeface="Calibri"/>
              </a:rPr>
              <a:t>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Entscheidung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zu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treffen</a:t>
            </a:r>
            <a:r>
              <a:rPr lang="en-US">
                <a:cs typeface="Calibri"/>
              </a:rPr>
              <a:t>?</a:t>
            </a:r>
            <a:endParaRPr lang="en-US"/>
          </a:p>
          <a:p>
            <a:r>
              <a:rPr lang="en-US">
                <a:cs typeface="Calibri"/>
              </a:rPr>
              <a:t>Was </a:t>
            </a:r>
            <a:r>
              <a:rPr lang="en-US" err="1">
                <a:cs typeface="Calibri"/>
              </a:rPr>
              <a:t>machen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wir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wenn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wir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Informationen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haben</a:t>
            </a:r>
            <a:r>
              <a:rPr lang="en-US">
                <a:cs typeface="Calibri"/>
              </a:rPr>
              <a:t>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3096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Was </a:t>
            </a:r>
            <a:r>
              <a:rPr lang="en-US" err="1">
                <a:cs typeface="Calibri"/>
              </a:rPr>
              <a:t>brauchen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wir</a:t>
            </a:r>
            <a:r>
              <a:rPr lang="en-US">
                <a:cs typeface="Calibri"/>
              </a:rPr>
              <a:t>, um </a:t>
            </a:r>
            <a:r>
              <a:rPr lang="en-US" err="1">
                <a:cs typeface="Calibri"/>
              </a:rPr>
              <a:t>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Entscheidung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zu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treffen</a:t>
            </a:r>
            <a:r>
              <a:rPr lang="en-US">
                <a:cs typeface="Calibri"/>
              </a:rPr>
              <a:t>? </a:t>
            </a:r>
            <a:r>
              <a:rPr lang="en-US" err="1">
                <a:cs typeface="Calibri"/>
              </a:rPr>
              <a:t>Bewusst</a:t>
            </a:r>
            <a:r>
              <a:rPr lang="en-US">
                <a:cs typeface="Calibri"/>
              </a:rPr>
              <a:t> und </a:t>
            </a:r>
            <a:r>
              <a:rPr lang="en-US" err="1">
                <a:cs typeface="Calibri"/>
              </a:rPr>
              <a:t>unbewusst</a:t>
            </a:r>
          </a:p>
          <a:p>
            <a:r>
              <a:rPr lang="en-US">
                <a:cs typeface="Calibri"/>
              </a:rPr>
              <a:t>Wir </a:t>
            </a:r>
            <a:r>
              <a:rPr lang="en-US" err="1">
                <a:cs typeface="Calibri"/>
              </a:rPr>
              <a:t>sammeln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Informationen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7969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Was </a:t>
            </a:r>
            <a:r>
              <a:rPr lang="en-US" err="1">
                <a:cs typeface="Calibri"/>
              </a:rPr>
              <a:t>machen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wir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wenn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wir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Informationen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haben</a:t>
            </a:r>
            <a:r>
              <a:rPr lang="en-US">
                <a:cs typeface="Calibri"/>
              </a:rPr>
              <a:t>?</a:t>
            </a:r>
          </a:p>
          <a:p>
            <a:r>
              <a:rPr lang="en-US">
                <a:cs typeface="Calibri"/>
              </a:rPr>
              <a:t>+ Haben </a:t>
            </a:r>
            <a:r>
              <a:rPr lang="en-US" err="1">
                <a:cs typeface="Calibri"/>
              </a:rPr>
              <a:t>vorherige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Entscheidungen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Einfluss</a:t>
            </a:r>
            <a:r>
              <a:rPr lang="en-US">
                <a:cs typeface="Calibri"/>
              </a:rPr>
              <a:t> auf </a:t>
            </a:r>
            <a:r>
              <a:rPr lang="en-US" err="1">
                <a:cs typeface="Calibri"/>
              </a:rPr>
              <a:t>unsere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jetzige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Entscheidung</a:t>
            </a:r>
            <a:r>
              <a:rPr lang="en-US">
                <a:cs typeface="Calibri"/>
              </a:rPr>
              <a:t>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9114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Wie </a:t>
            </a:r>
            <a:r>
              <a:rPr lang="en-US" err="1"/>
              <a:t>untersuchen</a:t>
            </a:r>
            <a:r>
              <a:rPr lang="en-US"/>
              <a:t> </a:t>
            </a:r>
            <a:r>
              <a:rPr lang="en-US" err="1"/>
              <a:t>wir</a:t>
            </a:r>
            <a:r>
              <a:rPr lang="en-US"/>
              <a:t> das?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9477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Offline Analyse, </a:t>
            </a:r>
            <a:r>
              <a:rPr lang="en-US" err="1">
                <a:cs typeface="Calibri"/>
              </a:rPr>
              <a:t>Samplingrate</a:t>
            </a:r>
            <a:r>
              <a:rPr lang="en-US">
                <a:cs typeface="Calibri"/>
              </a:rPr>
              <a:t> von 500Hz</a:t>
            </a:r>
          </a:p>
          <a:p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Datenbereinigung</a:t>
            </a:r>
            <a:r>
              <a:rPr lang="en-US">
                <a:cs typeface="Calibri"/>
              </a:rPr>
              <a:t>:</a:t>
            </a:r>
          </a:p>
          <a:p>
            <a:pPr marL="228600" indent="-228600">
              <a:buAutoNum type="arabicPeriod"/>
            </a:pPr>
            <a:r>
              <a:rPr lang="en-US">
                <a:cs typeface="Calibri"/>
              </a:rPr>
              <a:t>Screening für </a:t>
            </a:r>
            <a:r>
              <a:rPr lang="en-US" err="1">
                <a:cs typeface="Calibri"/>
              </a:rPr>
              <a:t>Artefakte</a:t>
            </a:r>
            <a:r>
              <a:rPr lang="en-US">
                <a:cs typeface="Calibri"/>
              </a:rPr>
              <a:t> +/- 500 </a:t>
            </a:r>
            <a:r>
              <a:rPr lang="en-US" err="1">
                <a:cs typeface="Calibri"/>
              </a:rPr>
              <a:t>Mikrovolt</a:t>
            </a:r>
            <a:r>
              <a:rPr lang="en-US">
                <a:cs typeface="Calibri"/>
              </a:rPr>
              <a:t> + </a:t>
            </a:r>
            <a:r>
              <a:rPr lang="en-US" err="1">
                <a:cs typeface="Calibri"/>
              </a:rPr>
              <a:t>Eliminierung</a:t>
            </a:r>
            <a:r>
              <a:rPr lang="en-US">
                <a:cs typeface="Calibri"/>
              </a:rPr>
              <a:t> der </a:t>
            </a:r>
            <a:r>
              <a:rPr lang="en-US" err="1">
                <a:cs typeface="Calibri"/>
              </a:rPr>
              <a:t>Augenaktivität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Algorithmus</a:t>
            </a:r>
          </a:p>
          <a:p>
            <a:pPr marL="228600" indent="-228600">
              <a:buAutoNum type="arabicPeriod"/>
            </a:pPr>
            <a:r>
              <a:rPr lang="en-US">
                <a:cs typeface="Calibri"/>
              </a:rPr>
              <a:t>Screening für </a:t>
            </a:r>
            <a:r>
              <a:rPr lang="en-US" err="1">
                <a:cs typeface="Calibri"/>
              </a:rPr>
              <a:t>betroffene</a:t>
            </a:r>
            <a:r>
              <a:rPr lang="en-US">
                <a:cs typeface="Calibri"/>
              </a:rPr>
              <a:t> Trials max./min. </a:t>
            </a:r>
            <a:r>
              <a:rPr lang="en-US" err="1">
                <a:cs typeface="Calibri"/>
              </a:rPr>
              <a:t>Amplituden</a:t>
            </a:r>
            <a:r>
              <a:rPr lang="en-US">
                <a:cs typeface="Calibri"/>
              </a:rPr>
              <a:t> +/- 100Mikrovolt</a:t>
            </a:r>
          </a:p>
          <a:p>
            <a:r>
              <a:rPr lang="en-US">
                <a:cs typeface="Calibri"/>
              </a:rPr>
              <a:t>+ Lowpass-Filter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Current Source Density Analysis 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90A3-FF0B-4669-A64D-E7F588676248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3445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4752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1935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4457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4278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807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11730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6476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61763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5477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4291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1087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82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microsoft.com/office/2018/10/relationships/comments" Target="../comments/modernComment_10F_EBB40E6E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microsoft.com/office/2018/10/relationships/comments" Target="../comments/modernComment_10B_4FE027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2.svg"/><Relationship Id="rId4" Type="http://schemas.openxmlformats.org/officeDocument/2006/relationships/image" Target="../media/image4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4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klavier24-berlin.de/wp-content/uploads/2017/01/Schwechten-Berlin-115-LS-Klavier-wei%C3%9F-vorn-offen.jpg" TargetMode="External"/><Relationship Id="rId2" Type="http://schemas.openxmlformats.org/officeDocument/2006/relationships/hyperlink" Target="https://www.tl4e.nl/images/Een_ambigue_figuur_cre%C3%ABert_twee_verschillende_percepties_-_plaatje.jp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pload.wikimedia.org/wikipedia/de/f/fb/Rauschbild_spektrum_log.png" TargetMode="External"/><Relationship Id="rId5" Type="http://schemas.openxmlformats.org/officeDocument/2006/relationships/hyperlink" Target="https://assets.deutschlandfunk.de/0166eada-f7d7-4d3d-a447-a39fd4bdeb1c/1920x1080.jpg?t=1643302139225" TargetMode="External"/><Relationship Id="rId4" Type="http://schemas.openxmlformats.org/officeDocument/2006/relationships/hyperlink" Target="https://www.researchgate.net/figure/Arrangement-of-EEG-and-fNIRS-channels-a-64-EEG-channel-arrangement-based-on-the_fig4_317614825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5615D9-77AF-A042-C914-24EC605F4E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6F98CA5-4B58-48CE-A203-D31A0C1482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0717" y="4916401"/>
            <a:ext cx="11128075" cy="1309255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algn="l"/>
            <a:r>
              <a:rPr lang="de-DE"/>
              <a:t>psyM1-1: Data Science in Theory im WS 2022/23</a:t>
            </a:r>
          </a:p>
          <a:p>
            <a:pPr algn="l"/>
            <a:r>
              <a:rPr lang="de-DE"/>
              <a:t>Dozent: Dr. Julian Keil</a:t>
            </a:r>
          </a:p>
          <a:p>
            <a:pPr algn="l"/>
            <a:r>
              <a:rPr lang="de-DE"/>
              <a:t>Referentinnen: Klara Boje &amp; Jana Hergert                                                                                                                          17.01.2023</a:t>
            </a:r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24EBF347-3D97-01F9-6E6F-6740088CE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079" y="2094200"/>
            <a:ext cx="7861541" cy="1749451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4B72D72-DC2A-E156-2030-07641FD9C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257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CCBF50-21BE-47D9-920A-19E00F677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Hypothesen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760019A-DC7C-9B48-2A44-6F1E43EC4C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de-DE"/>
              <a:t>Hypothese 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446812-51A4-8CEC-34B0-3E06126D51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de-DE" err="1"/>
              <a:t>Diskriminative</a:t>
            </a:r>
            <a:r>
              <a:rPr lang="de-DE"/>
              <a:t> Informationen</a:t>
            </a:r>
          </a:p>
          <a:p>
            <a:pPr marL="0" indent="0" algn="ctr">
              <a:buNone/>
            </a:pPr>
            <a:r>
              <a:rPr lang="de-DE"/>
              <a:t>= </a:t>
            </a:r>
          </a:p>
          <a:p>
            <a:pPr marL="0" indent="0" algn="ctr">
              <a:buNone/>
            </a:pPr>
            <a:r>
              <a:rPr lang="de-DE"/>
              <a:t>Aktivität im Zeitfenster </a:t>
            </a:r>
            <a:r>
              <a:rPr lang="de-DE" u="sng"/>
              <a:t>nach</a:t>
            </a:r>
            <a:r>
              <a:rPr lang="de-DE"/>
              <a:t> </a:t>
            </a:r>
            <a:r>
              <a:rPr lang="de-DE" err="1"/>
              <a:t>Stimulusdarbietung</a:t>
            </a:r>
            <a:r>
              <a:rPr lang="de-DE"/>
              <a:t> ist prädiktiv für Entscheidung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9C2668A-4078-0DAA-BA0F-5110B4BA3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de-DE"/>
              <a:t>Hypothese II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528CF93-B81B-A142-CDB1-455D0347450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de-DE"/>
              <a:t>Keine </a:t>
            </a:r>
            <a:r>
              <a:rPr lang="de-DE" err="1"/>
              <a:t>diskriminative</a:t>
            </a:r>
            <a:r>
              <a:rPr lang="de-DE"/>
              <a:t> Informationen</a:t>
            </a:r>
          </a:p>
          <a:p>
            <a:pPr marL="0" indent="0" algn="ctr">
              <a:buNone/>
            </a:pPr>
            <a:r>
              <a:rPr lang="de-DE"/>
              <a:t>= </a:t>
            </a:r>
          </a:p>
          <a:p>
            <a:pPr marL="0" indent="0" algn="ctr">
              <a:buNone/>
            </a:pPr>
            <a:r>
              <a:rPr lang="de-DE"/>
              <a:t>Aktivität im Zeitfenster </a:t>
            </a:r>
            <a:r>
              <a:rPr lang="de-DE" u="sng"/>
              <a:t>vor</a:t>
            </a:r>
            <a:r>
              <a:rPr lang="de-DE"/>
              <a:t> </a:t>
            </a:r>
            <a:r>
              <a:rPr lang="de-DE" err="1"/>
              <a:t>Stimulusdarbietung</a:t>
            </a:r>
            <a:r>
              <a:rPr lang="de-DE"/>
              <a:t> ist prädiktiv für Entscheidung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A48D5A1-E067-D314-0451-80FD4902D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2799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1A4370-8CB2-9E38-0209-C092C7A79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00" y="2167391"/>
            <a:ext cx="6280927" cy="25232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400" spc="150" err="1">
                <a:solidFill>
                  <a:schemeClr val="tx2"/>
                </a:solidFill>
              </a:rPr>
              <a:t>Methoden</a:t>
            </a:r>
            <a:endParaRPr lang="en-US" sz="4400" spc="15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E762E48-0ADD-B296-CC21-F4E62B64E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schemeClr val="bg1"/>
                </a:solidFill>
              </a:rPr>
              <a:t>11</a:t>
            </a:fld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051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20854A-37B3-A05E-E450-BECABA4FA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Methoden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EE00750-B416-B64D-B87E-2DD5D2CC4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666" y="2011680"/>
            <a:ext cx="9784080" cy="58314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sz="2400"/>
              <a:t>63-Kanal-EEG Messung bei 18 Versuchspersonen</a:t>
            </a:r>
          </a:p>
          <a:p>
            <a:endParaRPr lang="de-DE" sz="240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D422D4E-0C44-694D-0D0B-BA552F18B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4501" y="2004774"/>
            <a:ext cx="3294425" cy="453361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1532476-47D8-B263-9462-958A1FD66EE5}"/>
              </a:ext>
            </a:extLst>
          </p:cNvPr>
          <p:cNvSpPr txBox="1"/>
          <p:nvPr/>
        </p:nvSpPr>
        <p:spPr>
          <a:xfrm>
            <a:off x="719666" y="3174999"/>
            <a:ext cx="7620000" cy="34132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endParaRPr lang="de-DE">
              <a:ea typeface="+mn-lt"/>
              <a:cs typeface="+mn-lt"/>
            </a:endParaRPr>
          </a:p>
          <a:p>
            <a:pPr marL="285750" indent="-28575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de-DE" sz="2400">
                <a:ea typeface="+mn-lt"/>
                <a:cs typeface="+mn-lt"/>
              </a:rPr>
              <a:t>Bilder werden gezeigt: Stuhl oder Klavier?</a:t>
            </a:r>
          </a:p>
          <a:p>
            <a:pPr marL="285750" indent="-28575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endParaRPr lang="de-DE" sz="2400"/>
          </a:p>
          <a:p>
            <a:pPr marL="285750" indent="-28575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endParaRPr lang="de-DE" sz="2400"/>
          </a:p>
          <a:p>
            <a:pPr marL="285750" indent="-28575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endParaRPr lang="de-DE" sz="2400"/>
          </a:p>
          <a:p>
            <a:pPr marL="285750" indent="-28575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endParaRPr lang="de-DE" sz="2400"/>
          </a:p>
          <a:p>
            <a:pPr marL="285750" indent="-28575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endParaRPr lang="de-DE" sz="2400"/>
          </a:p>
        </p:txBody>
      </p:sp>
      <p:pic>
        <p:nvPicPr>
          <p:cNvPr id="8" name="Grafik 7" descr="Ein Bild, das Musik, drinnen, Klavier, Boden enthält.&#10;&#10;Beschreibung automatisch generiert.">
            <a:extLst>
              <a:ext uri="{FF2B5EF4-FFF2-40B4-BE49-F238E27FC236}">
                <a16:creationId xmlns:a16="http://schemas.microsoft.com/office/drawing/2014/main" id="{7F6288B9-72B4-BE6C-7F80-A5A786530C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3444" y="4271580"/>
            <a:ext cx="2691796" cy="2026669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552106-CAE9-CB69-5D5B-A38B6ED78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12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24B18E7-BC4B-7D2B-7F18-1CC1D0441039}"/>
              </a:ext>
            </a:extLst>
          </p:cNvPr>
          <p:cNvSpPr txBox="1"/>
          <p:nvPr/>
        </p:nvSpPr>
        <p:spPr>
          <a:xfrm>
            <a:off x="2450353" y="6320117"/>
            <a:ext cx="1882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2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4D9D38C-D206-EBE3-E733-F05854057416}"/>
              </a:ext>
            </a:extLst>
          </p:cNvPr>
          <p:cNvSpPr txBox="1"/>
          <p:nvPr/>
        </p:nvSpPr>
        <p:spPr>
          <a:xfrm>
            <a:off x="2962581" y="6321809"/>
            <a:ext cx="2136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1E90A5D-A61B-C501-D9CF-EAE8400F02DB}"/>
              </a:ext>
            </a:extLst>
          </p:cNvPr>
          <p:cNvSpPr txBox="1"/>
          <p:nvPr/>
        </p:nvSpPr>
        <p:spPr>
          <a:xfrm>
            <a:off x="7500470" y="6574117"/>
            <a:ext cx="17182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3</a:t>
            </a:r>
          </a:p>
        </p:txBody>
      </p:sp>
    </p:spTree>
    <p:extLst>
      <p:ext uri="{BB962C8B-B14F-4D97-AF65-F5344CB8AC3E}">
        <p14:creationId xmlns:p14="http://schemas.microsoft.com/office/powerpoint/2010/main" val="3748399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3143A2-CC15-AC10-7B46-288951089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Methoden -</a:t>
            </a:r>
            <a:br>
              <a:rPr lang="de-DE"/>
            </a:br>
            <a:r>
              <a:rPr lang="de-DE" sz="3200"/>
              <a:t>Stimuli</a:t>
            </a:r>
            <a:endParaRPr lang="de-DE"/>
          </a:p>
        </p:txBody>
      </p:sp>
      <p:pic>
        <p:nvPicPr>
          <p:cNvPr id="7" name="Grafik 7" descr="Ein Bild, das Musik, drinnen, Klavier, Boden enthält.&#10;&#10;Beschreibung automatisch generiert.">
            <a:extLst>
              <a:ext uri="{FF2B5EF4-FFF2-40B4-BE49-F238E27FC236}">
                <a16:creationId xmlns:a16="http://schemas.microsoft.com/office/drawing/2014/main" id="{C5B2D3AE-05F7-BC4B-99BD-C10D14734D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988" y="3693831"/>
            <a:ext cx="1827075" cy="1373901"/>
          </a:xfrm>
        </p:spPr>
      </p:pic>
      <p:pic>
        <p:nvPicPr>
          <p:cNvPr id="8" name="Grafik 8" descr="Ein Bild, das Wand, Sitz, Stuhl enthält.&#10;&#10;Beschreibung automatisch generiert.">
            <a:extLst>
              <a:ext uri="{FF2B5EF4-FFF2-40B4-BE49-F238E27FC236}">
                <a16:creationId xmlns:a16="http://schemas.microsoft.com/office/drawing/2014/main" id="{6F83C40C-E4B0-E366-912D-DBCF4B925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853" y="2068003"/>
            <a:ext cx="1837427" cy="1370522"/>
          </a:xfrm>
          <a:prstGeom prst="rect">
            <a:avLst/>
          </a:prstGeom>
        </p:spPr>
      </p:pic>
      <p:pic>
        <p:nvPicPr>
          <p:cNvPr id="9" name="Grafik 9" descr="Ein Bild, das Stern, Outdoorobjekt, Nachthimmel enthält.&#10;&#10;Beschreibung automatisch generiert.">
            <a:extLst>
              <a:ext uri="{FF2B5EF4-FFF2-40B4-BE49-F238E27FC236}">
                <a16:creationId xmlns:a16="http://schemas.microsoft.com/office/drawing/2014/main" id="{A0CF3B4A-665A-EB48-3B3B-4D54DE9F30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102" y="5329686"/>
            <a:ext cx="1820174" cy="1374476"/>
          </a:xfrm>
          <a:prstGeom prst="rect">
            <a:avLst/>
          </a:prstGeom>
        </p:spPr>
      </p:pic>
      <p:sp>
        <p:nvSpPr>
          <p:cNvPr id="10" name="Geschweifte Klammer rechts 9">
            <a:extLst>
              <a:ext uri="{FF2B5EF4-FFF2-40B4-BE49-F238E27FC236}">
                <a16:creationId xmlns:a16="http://schemas.microsoft.com/office/drawing/2014/main" id="{3A615CC5-1C62-8799-BA54-DEAECD4E1006}"/>
              </a:ext>
            </a:extLst>
          </p:cNvPr>
          <p:cNvSpPr/>
          <p:nvPr/>
        </p:nvSpPr>
        <p:spPr>
          <a:xfrm>
            <a:off x="2641600" y="2031999"/>
            <a:ext cx="474452" cy="310550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B170469-AB85-310C-3451-31EEB598B5CA}"/>
              </a:ext>
            </a:extLst>
          </p:cNvPr>
          <p:cNvSpPr txBox="1"/>
          <p:nvPr/>
        </p:nvSpPr>
        <p:spPr>
          <a:xfrm>
            <a:off x="3318933" y="3399446"/>
            <a:ext cx="1270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Targets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B355790-B106-DA79-198A-CCCE798C6BB7}"/>
              </a:ext>
            </a:extLst>
          </p:cNvPr>
          <p:cNvSpPr txBox="1"/>
          <p:nvPr/>
        </p:nvSpPr>
        <p:spPr>
          <a:xfrm>
            <a:off x="3316697" y="5832734"/>
            <a:ext cx="11514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Rauschen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C2CDF05-329D-19F2-C887-336E8E14119C}"/>
              </a:ext>
            </a:extLst>
          </p:cNvPr>
          <p:cNvSpPr txBox="1"/>
          <p:nvPr/>
        </p:nvSpPr>
        <p:spPr>
          <a:xfrm>
            <a:off x="4588933" y="2116666"/>
            <a:ext cx="7179733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/>
              <a:t>Je 24 Bilder von Stühlen und Klavieren</a:t>
            </a:r>
          </a:p>
          <a:p>
            <a:r>
              <a:rPr lang="de-DE" sz="2000"/>
              <a:t>In 4 Diskriminationsbedingungen</a:t>
            </a:r>
          </a:p>
          <a:p>
            <a:endParaRPr lang="de-DE" sz="2000"/>
          </a:p>
          <a:p>
            <a:endParaRPr lang="de-DE" sz="2000"/>
          </a:p>
          <a:p>
            <a:endParaRPr lang="de-DE" sz="2000"/>
          </a:p>
          <a:p>
            <a:endParaRPr lang="de-DE" sz="2000"/>
          </a:p>
          <a:p>
            <a:r>
              <a:rPr lang="de-DE" sz="2000"/>
              <a:t>+ </a:t>
            </a:r>
            <a:r>
              <a:rPr lang="de-DE" sz="2000" err="1"/>
              <a:t>Pre</a:t>
            </a:r>
            <a:r>
              <a:rPr lang="de-DE" sz="2000"/>
              <a:t>- &amp; </a:t>
            </a:r>
            <a:r>
              <a:rPr lang="de-DE" sz="2000" err="1"/>
              <a:t>Postmasks</a:t>
            </a:r>
            <a:endParaRPr lang="de-DE" sz="2000"/>
          </a:p>
          <a:p>
            <a:r>
              <a:rPr lang="de-DE" sz="2000"/>
              <a:t>    Bestehend aus </a:t>
            </a:r>
            <a:r>
              <a:rPr lang="de-DE" sz="2000" err="1"/>
              <a:t>Targetstücken</a:t>
            </a:r>
            <a:endParaRPr lang="de-DE" sz="200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4A5823EE-7189-46C2-0D59-64C4C9DDE5CA}"/>
              </a:ext>
            </a:extLst>
          </p:cNvPr>
          <p:cNvSpPr txBox="1"/>
          <p:nvPr/>
        </p:nvSpPr>
        <p:spPr>
          <a:xfrm>
            <a:off x="5300133" y="5469466"/>
            <a:ext cx="65532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/>
              <a:t>Erstellt aus </a:t>
            </a:r>
            <a:r>
              <a:rPr lang="de-DE" sz="2000" err="1"/>
              <a:t>Targetstücken</a:t>
            </a:r>
            <a:r>
              <a:rPr lang="de-DE" sz="2000"/>
              <a:t>, </a:t>
            </a:r>
            <a:r>
              <a:rPr lang="de-DE" sz="2000" err="1"/>
              <a:t>Fouriertransformiert</a:t>
            </a:r>
            <a:r>
              <a:rPr lang="de-DE" sz="2000"/>
              <a:t> &amp; Rücktransformiert</a:t>
            </a:r>
          </a:p>
          <a:p>
            <a:r>
              <a:rPr lang="de-DE" sz="2000"/>
              <a:t>       Immer identisches Rauschbild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13C906EB-CD02-69E2-CA18-66A0915A7426}"/>
              </a:ext>
            </a:extLst>
          </p:cNvPr>
          <p:cNvCxnSpPr/>
          <p:nvPr/>
        </p:nvCxnSpPr>
        <p:spPr>
          <a:xfrm>
            <a:off x="5307223" y="6191430"/>
            <a:ext cx="324930" cy="8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38A3A69-EC51-BD1D-B441-A35DEF0D8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13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6002223-D356-45C9-A57A-BD3E33F39C6E}"/>
              </a:ext>
            </a:extLst>
          </p:cNvPr>
          <p:cNvSpPr txBox="1"/>
          <p:nvPr/>
        </p:nvSpPr>
        <p:spPr>
          <a:xfrm>
            <a:off x="544648" y="3323142"/>
            <a:ext cx="1628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4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FC87B0D-03DE-FE05-54D5-B4C628FDF4EE}"/>
              </a:ext>
            </a:extLst>
          </p:cNvPr>
          <p:cNvSpPr txBox="1"/>
          <p:nvPr/>
        </p:nvSpPr>
        <p:spPr>
          <a:xfrm>
            <a:off x="544647" y="5005292"/>
            <a:ext cx="1628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2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135FB84-44BF-9E7A-F37D-FA93207426A5}"/>
              </a:ext>
            </a:extLst>
          </p:cNvPr>
          <p:cNvSpPr txBox="1"/>
          <p:nvPr/>
        </p:nvSpPr>
        <p:spPr>
          <a:xfrm>
            <a:off x="544648" y="6514915"/>
            <a:ext cx="1628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5</a:t>
            </a:r>
          </a:p>
        </p:txBody>
      </p:sp>
    </p:spTree>
    <p:extLst>
      <p:ext uri="{BB962C8B-B14F-4D97-AF65-F5344CB8AC3E}">
        <p14:creationId xmlns:p14="http://schemas.microsoft.com/office/powerpoint/2010/main" val="3479027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521E245-781E-4267-8028-181370247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78120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BD6FD778-AF82-870C-23EB-76F7A4A43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6" y="1347177"/>
            <a:ext cx="6891189" cy="416916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0D6FA1A-9067-4A57-8B52-D76529106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8121" y="0"/>
            <a:ext cx="40138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4E7273-D54E-4C05-B07D-FEF35FDAB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8120" y="163629"/>
            <a:ext cx="4013880" cy="16747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87A8DF0-ED87-5D15-4056-2629E412D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9853" y="488108"/>
            <a:ext cx="3041972" cy="1026892"/>
          </a:xfrm>
        </p:spPr>
        <p:txBody>
          <a:bodyPr>
            <a:normAutofit/>
          </a:bodyPr>
          <a:lstStyle/>
          <a:p>
            <a:pPr algn="ctr"/>
            <a:r>
              <a:rPr lang="de-DE">
                <a:solidFill>
                  <a:schemeClr val="tx2"/>
                </a:solidFill>
              </a:rPr>
              <a:t>Paradigma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CE20E42-A047-7A86-4095-FD638B657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9853" y="2160158"/>
            <a:ext cx="3372651" cy="461170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</a:rPr>
              <a:t>Premask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Stimuli in 4 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Diskriminationsbedingungen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:</a:t>
            </a:r>
            <a:endParaRPr lang="de-DE" sz="1800">
              <a:solidFill>
                <a:schemeClr val="bg1"/>
              </a:solidFill>
              <a:ea typeface="+mn-lt"/>
              <a:cs typeface="+mn-lt"/>
            </a:endParaRP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66.67 ms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50.00 ms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33.33 ms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16.67 ms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oder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Rauschbild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(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nur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in 16.67ms)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= 9 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Bedingungen</a:t>
            </a:r>
            <a:endParaRPr lang="en-US" sz="1800">
              <a:solidFill>
                <a:schemeClr val="bg1"/>
              </a:solidFill>
              <a:ea typeface="+mn-lt"/>
              <a:cs typeface="+mn-lt"/>
            </a:endParaRP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chemeClr val="bg1"/>
                </a:solidFill>
              </a:rPr>
              <a:t>Postmask</a:t>
            </a:r>
            <a:endParaRPr lang="en-US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chemeClr val="bg1"/>
                </a:solidFill>
              </a:rPr>
              <a:t>Entscheidungsauswahl</a:t>
            </a:r>
            <a:r>
              <a:rPr lang="en-US" sz="1800">
                <a:solidFill>
                  <a:schemeClr val="bg1"/>
                </a:solidFill>
              </a:rPr>
              <a:t> P / C </a:t>
            </a:r>
            <a:endParaRPr lang="en-US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</a:rPr>
              <a:t>5 </a:t>
            </a:r>
            <a:r>
              <a:rPr lang="en-US" sz="1800" err="1">
                <a:solidFill>
                  <a:schemeClr val="bg1"/>
                </a:solidFill>
              </a:rPr>
              <a:t>Blöcke</a:t>
            </a:r>
            <a:endParaRPr lang="en-US" sz="1800">
              <a:solidFill>
                <a:schemeClr val="bg1"/>
              </a:solidFill>
            </a:endParaRPr>
          </a:p>
          <a:p>
            <a:pPr lvl="1"/>
            <a:endParaRPr lang="en-US" sz="1400">
              <a:solidFill>
                <a:schemeClr val="bg1"/>
              </a:solidFill>
            </a:endParaRPr>
          </a:p>
          <a:p>
            <a:pPr marL="228600" lvl="1" indent="0">
              <a:buNone/>
            </a:pPr>
            <a:endParaRPr lang="en-US" sz="1400">
              <a:solidFill>
                <a:schemeClr val="bg1"/>
              </a:solidFill>
            </a:endParaRPr>
          </a:p>
          <a:p>
            <a:pPr marL="228600" lvl="1" indent="0">
              <a:buNone/>
            </a:pP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3" name="Geschweifte Klammer rechts 2">
            <a:extLst>
              <a:ext uri="{FF2B5EF4-FFF2-40B4-BE49-F238E27FC236}">
                <a16:creationId xmlns:a16="http://schemas.microsoft.com/office/drawing/2014/main" id="{6E580BB1-2E64-94EC-E909-38A8F820F41D}"/>
              </a:ext>
            </a:extLst>
          </p:cNvPr>
          <p:cNvSpPr/>
          <p:nvPr/>
        </p:nvSpPr>
        <p:spPr>
          <a:xfrm rot="5400000">
            <a:off x="4045469" y="4206815"/>
            <a:ext cx="474451" cy="350807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E5997B0-83F0-F3B2-F8FB-2ECCD3BF06A7}"/>
              </a:ext>
            </a:extLst>
          </p:cNvPr>
          <p:cNvSpPr txBox="1"/>
          <p:nvPr/>
        </p:nvSpPr>
        <p:spPr>
          <a:xfrm>
            <a:off x="3055188" y="6293290"/>
            <a:ext cx="39158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Zeitfenster von 500ms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537043-C7C2-691F-6761-14DF5FD05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schemeClr val="bg1"/>
                </a:solidFill>
              </a:rPr>
              <a:t>14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F47202F-7BE2-2C8B-047F-78E2685DCDF8}"/>
              </a:ext>
            </a:extLst>
          </p:cNvPr>
          <p:cNvSpPr txBox="1"/>
          <p:nvPr/>
        </p:nvSpPr>
        <p:spPr>
          <a:xfrm>
            <a:off x="702799" y="6299255"/>
            <a:ext cx="1628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6</a:t>
            </a:r>
          </a:p>
        </p:txBody>
      </p:sp>
    </p:spTree>
    <p:extLst>
      <p:ext uri="{BB962C8B-B14F-4D97-AF65-F5344CB8AC3E}">
        <p14:creationId xmlns:p14="http://schemas.microsoft.com/office/powerpoint/2010/main" val="2494498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A457F22-2034-4200-B6E4-5B8372AAC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163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DA7986-F4F5-4F92-94A3-343B2D720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6981"/>
            <a:ext cx="4686300" cy="16395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AE425CE-FD02-DC3C-5B07-3FA6C9AAC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713" y="307818"/>
            <a:ext cx="3670874" cy="1508760"/>
          </a:xfrm>
        </p:spPr>
        <p:txBody>
          <a:bodyPr>
            <a:normAutofit/>
          </a:bodyPr>
          <a:lstStyle/>
          <a:p>
            <a:pPr algn="ctr"/>
            <a:r>
              <a:rPr lang="de-DE">
                <a:solidFill>
                  <a:schemeClr val="tx2"/>
                </a:solidFill>
              </a:rPr>
              <a:t>Decoding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BC3817F-4809-D06B-EFCB-1A446A8F5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277" y="2011680"/>
            <a:ext cx="3676678" cy="42062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r>
              <a:rPr lang="en-US">
                <a:solidFill>
                  <a:schemeClr val="bg1"/>
                </a:solidFill>
              </a:rPr>
              <a:t>Offline-</a:t>
            </a:r>
            <a:r>
              <a:rPr lang="en-US" err="1">
                <a:solidFill>
                  <a:schemeClr val="bg1"/>
                </a:solidFill>
              </a:rPr>
              <a:t>Analyse</a:t>
            </a:r>
            <a:r>
              <a:rPr lang="en-US">
                <a:solidFill>
                  <a:schemeClr val="bg1"/>
                </a:solidFill>
              </a:rPr>
              <a:t>: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>
                <a:solidFill>
                  <a:schemeClr val="bg1"/>
                </a:solidFill>
              </a:rPr>
              <a:t>Datenbereinigung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 err="1">
                <a:solidFill>
                  <a:schemeClr val="bg1"/>
                </a:solidFill>
              </a:rPr>
              <a:t>Current</a:t>
            </a:r>
            <a:r>
              <a:rPr lang="de-DE">
                <a:solidFill>
                  <a:schemeClr val="bg1"/>
                </a:solidFill>
              </a:rPr>
              <a:t> Source Density Analysis (CSD)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>
                <a:solidFill>
                  <a:schemeClr val="bg1"/>
                </a:solidFill>
              </a:rPr>
              <a:t>Gemittelte Event </a:t>
            </a:r>
            <a:r>
              <a:rPr lang="de-DE" err="1">
                <a:solidFill>
                  <a:schemeClr val="bg1"/>
                </a:solidFill>
              </a:rPr>
              <a:t>Related</a:t>
            </a:r>
            <a:r>
              <a:rPr lang="de-DE">
                <a:solidFill>
                  <a:schemeClr val="bg1"/>
                </a:solidFill>
              </a:rPr>
              <a:t> Potentials (ERP)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>
                <a:solidFill>
                  <a:schemeClr val="bg1"/>
                </a:solidFill>
              </a:rPr>
              <a:t>Multivariate Pattern Classification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>
                <a:solidFill>
                  <a:schemeClr val="bg1"/>
                </a:solidFill>
              </a:rPr>
              <a:t>Linear Support Vector </a:t>
            </a:r>
            <a:r>
              <a:rPr lang="de-DE" err="1">
                <a:solidFill>
                  <a:schemeClr val="bg1"/>
                </a:solidFill>
              </a:rPr>
              <a:t>Machine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Classifier</a:t>
            </a:r>
            <a:endParaRPr lang="de-DE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8E76FD-76EE-4DE6-BBA4-EEA6E4B98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190" y="0"/>
            <a:ext cx="756681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F59A066B-18D3-5950-2A0E-C83F17F279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840" y="598634"/>
            <a:ext cx="5436658" cy="5619286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4CAB48D-47E5-82C7-F4FF-71BAC006F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15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2586D0F-D56D-EE31-5288-B3DAC2E455E9}"/>
              </a:ext>
            </a:extLst>
          </p:cNvPr>
          <p:cNvSpPr txBox="1"/>
          <p:nvPr/>
        </p:nvSpPr>
        <p:spPr>
          <a:xfrm>
            <a:off x="8941025" y="6212991"/>
            <a:ext cx="1628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7</a:t>
            </a:r>
          </a:p>
        </p:txBody>
      </p:sp>
    </p:spTree>
    <p:extLst>
      <p:ext uri="{BB962C8B-B14F-4D97-AF65-F5344CB8AC3E}">
        <p14:creationId xmlns:p14="http://schemas.microsoft.com/office/powerpoint/2010/main" val="1237638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FD7E1C-A254-1899-3515-0EED9CA62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de-DE"/>
              <a:t>Multivariate Pattern Classification</a:t>
            </a:r>
          </a:p>
        </p:txBody>
      </p:sp>
      <p:pic>
        <p:nvPicPr>
          <p:cNvPr id="5" name="Grafik 7">
            <a:extLst>
              <a:ext uri="{FF2B5EF4-FFF2-40B4-BE49-F238E27FC236}">
                <a16:creationId xmlns:a16="http://schemas.microsoft.com/office/drawing/2014/main" id="{99BFEFC1-3DAB-F9E3-7253-55B1B555A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919" y="2112762"/>
            <a:ext cx="3045384" cy="280389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674D4C-2370-1152-CEAA-7B12AF1C1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2025" y="2011680"/>
            <a:ext cx="6524625" cy="420624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/>
              <a:t>Um räumliche und zeitliche Dekodierung umzusetzen</a:t>
            </a:r>
          </a:p>
          <a:p>
            <a:r>
              <a:rPr lang="de-DE"/>
              <a:t>Hirnaktivität in sukzessiven Zeitfenstern durch Trial</a:t>
            </a:r>
          </a:p>
          <a:p>
            <a:r>
              <a:rPr lang="de-DE"/>
              <a:t>Zwei Vektoren (Stuhl / Klavier) mit dazugehöriger Entscheidungsgrenze</a:t>
            </a:r>
          </a:p>
          <a:p>
            <a:endParaRPr lang="de-DE"/>
          </a:p>
          <a:p>
            <a:pPr marL="0" indent="0">
              <a:buNone/>
            </a:pPr>
            <a:r>
              <a:rPr lang="de-DE" err="1"/>
              <a:t>Classifier</a:t>
            </a:r>
            <a:r>
              <a:rPr lang="de-DE"/>
              <a:t> wird mit 4 aus 5 Blöcken trainiert</a:t>
            </a:r>
          </a:p>
          <a:p>
            <a:pPr marL="0" indent="0">
              <a:buNone/>
            </a:pPr>
            <a:r>
              <a:rPr lang="de-DE"/>
              <a:t>Dann: wiederholte </a:t>
            </a:r>
            <a:r>
              <a:rPr lang="de-DE" b="1"/>
              <a:t>Kreuzvalidierung</a:t>
            </a:r>
          </a:p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4AC4E4A-3ECA-636B-38EC-D440CC544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16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E6C2BBC-5CE6-2718-2B9C-F110A18FC6EB}"/>
              </a:ext>
            </a:extLst>
          </p:cNvPr>
          <p:cNvSpPr txBox="1"/>
          <p:nvPr/>
        </p:nvSpPr>
        <p:spPr>
          <a:xfrm>
            <a:off x="1206006" y="5005293"/>
            <a:ext cx="1628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8</a:t>
            </a:r>
          </a:p>
        </p:txBody>
      </p:sp>
    </p:spTree>
    <p:extLst>
      <p:ext uri="{BB962C8B-B14F-4D97-AF65-F5344CB8AC3E}">
        <p14:creationId xmlns:p14="http://schemas.microsoft.com/office/powerpoint/2010/main" val="32514033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9F5EB8-AB42-47FD-8F4A-176C0A4B1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758F27-EB0A-4675-AACF-0CD47C91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4B31BD-9B06-6EFB-BDA8-3D5CB7C43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5304675"/>
            <a:ext cx="10905065" cy="6626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2800" spc="150" err="1">
                <a:solidFill>
                  <a:schemeClr val="tx2"/>
                </a:solidFill>
              </a:rPr>
              <a:t>Kreuzvalidierung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DF506A-FD4E-4BBC-A10A-DEB94F9BA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7325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71FB1B-4FFC-43D6-8121-390B3A44E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3369"/>
            <a:ext cx="12192000" cy="484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3B2D450-877C-D370-96AB-289A714E3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17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FF52C78-2C7A-BEDA-5655-F385F5E7BE5E}"/>
              </a:ext>
            </a:extLst>
          </p:cNvPr>
          <p:cNvSpPr txBox="1"/>
          <p:nvPr/>
        </p:nvSpPr>
        <p:spPr>
          <a:xfrm>
            <a:off x="702799" y="6371142"/>
            <a:ext cx="1628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9</a:t>
            </a:r>
          </a:p>
        </p:txBody>
      </p:sp>
      <p:pic>
        <p:nvPicPr>
          <p:cNvPr id="10" name="Grafik 11">
            <a:extLst>
              <a:ext uri="{FF2B5EF4-FFF2-40B4-BE49-F238E27FC236}">
                <a16:creationId xmlns:a16="http://schemas.microsoft.com/office/drawing/2014/main" id="{35917BCA-8CC7-01C6-861E-62B53CF88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01306" y="1447684"/>
            <a:ext cx="10104407" cy="2913084"/>
          </a:xfrm>
        </p:spPr>
      </p:pic>
    </p:spTree>
    <p:extLst>
      <p:ext uri="{BB962C8B-B14F-4D97-AF65-F5344CB8AC3E}">
        <p14:creationId xmlns:p14="http://schemas.microsoft.com/office/powerpoint/2010/main" val="39544459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6950BFC3-D8DA-4A85-94F7-54DA5524770B}">
      <p188:commentRel xmlns:p188="http://schemas.microsoft.com/office/powerpoint/2018/8/main" r:id="rId2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FD7E1C-A254-1899-3515-0EED9CA62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de-DE"/>
              <a:t>Multivariate Pattern Classification</a:t>
            </a:r>
          </a:p>
        </p:txBody>
      </p:sp>
      <p:pic>
        <p:nvPicPr>
          <p:cNvPr id="5" name="Grafik 7">
            <a:extLst>
              <a:ext uri="{FF2B5EF4-FFF2-40B4-BE49-F238E27FC236}">
                <a16:creationId xmlns:a16="http://schemas.microsoft.com/office/drawing/2014/main" id="{99BFEFC1-3DAB-F9E3-7253-55B1B555A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486" y="2604374"/>
            <a:ext cx="3045384" cy="280389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674D4C-2370-1152-CEAA-7B12AF1C1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2025" y="2011680"/>
            <a:ext cx="7066014" cy="42062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/>
              <a:t>Um räumliche &amp; zeitliche Dekodierung umzusetzen</a:t>
            </a:r>
          </a:p>
          <a:p>
            <a:r>
              <a:rPr lang="de-DE" err="1">
                <a:ea typeface="+mn-lt"/>
                <a:cs typeface="+mn-lt"/>
              </a:rPr>
              <a:t>Hinraktivität</a:t>
            </a:r>
            <a:r>
              <a:rPr lang="de-DE">
                <a:ea typeface="+mn-lt"/>
                <a:cs typeface="+mn-lt"/>
              </a:rPr>
              <a:t> in sukzessiven Zeitfenstern durch Trial</a:t>
            </a:r>
            <a:endParaRPr lang="de-DE"/>
          </a:p>
          <a:p>
            <a:r>
              <a:rPr lang="de-DE"/>
              <a:t>Zwei Vektoren (Stuhl / Klavier) mit dazugehöriger Entscheidungsgrenze</a:t>
            </a:r>
          </a:p>
          <a:p>
            <a:endParaRPr lang="de-DE"/>
          </a:p>
          <a:p>
            <a:pPr marL="0" indent="0">
              <a:buNone/>
            </a:pPr>
            <a:r>
              <a:rPr lang="de-DE" err="1"/>
              <a:t>Classifier</a:t>
            </a:r>
            <a:r>
              <a:rPr lang="de-DE"/>
              <a:t> wird mit 4 aus 5 Blöcken trainiert</a:t>
            </a:r>
          </a:p>
          <a:p>
            <a:pPr marL="0" indent="0">
              <a:buNone/>
            </a:pPr>
            <a:r>
              <a:rPr lang="de-DE"/>
              <a:t>Dann: wiederholte </a:t>
            </a:r>
            <a:r>
              <a:rPr lang="de-DE" b="1"/>
              <a:t>Kreuzvalidierung</a:t>
            </a:r>
          </a:p>
          <a:p>
            <a:pPr marL="0" indent="0">
              <a:buNone/>
            </a:pPr>
            <a:r>
              <a:rPr lang="de-DE"/>
              <a:t>= Mittlere Genauigkeit für aufeinanderfolgende  Zeitfenster</a:t>
            </a:r>
          </a:p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FC9E2FC-1FC5-C4B8-37C6-DEEC940CD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18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3A626C4-7F1C-EB16-785F-17399056E9D6}"/>
              </a:ext>
            </a:extLst>
          </p:cNvPr>
          <p:cNvSpPr txBox="1"/>
          <p:nvPr/>
        </p:nvSpPr>
        <p:spPr>
          <a:xfrm>
            <a:off x="1263516" y="5551633"/>
            <a:ext cx="1628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8</a:t>
            </a:r>
          </a:p>
        </p:txBody>
      </p:sp>
    </p:spTree>
    <p:extLst>
      <p:ext uri="{BB962C8B-B14F-4D97-AF65-F5344CB8AC3E}">
        <p14:creationId xmlns:p14="http://schemas.microsoft.com/office/powerpoint/2010/main" val="34956014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92ABE8-B7C9-A793-1CCD-727B2B4E7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Statistische 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91EFAA-1BD1-6FB6-2882-9F22AC317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582" y="2011680"/>
            <a:ext cx="10182836" cy="42062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T-Tests</a:t>
            </a:r>
          </a:p>
          <a:p>
            <a:pPr lvl="1"/>
            <a:r>
              <a:rPr lang="de-DE" err="1"/>
              <a:t>Stimulusenkodierung</a:t>
            </a:r>
            <a:r>
              <a:rPr lang="de-DE"/>
              <a:t> &amp; Entscheidungsenkodierung in jedem Zeitfenster</a:t>
            </a:r>
          </a:p>
          <a:p>
            <a:pPr lvl="1"/>
            <a:r>
              <a:rPr lang="de-DE"/>
              <a:t>Ob frühestes Zeitfenster Entscheidung für die Rauschbedingung enkodiert</a:t>
            </a:r>
          </a:p>
          <a:p>
            <a:pPr lvl="1"/>
            <a:r>
              <a:rPr lang="de-DE"/>
              <a:t>Dekodierungsgenauigkeit gegen Zufallsniveau</a:t>
            </a:r>
          </a:p>
          <a:p>
            <a:r>
              <a:rPr lang="de-DE"/>
              <a:t>Permutationstests</a:t>
            </a:r>
          </a:p>
          <a:p>
            <a:r>
              <a:rPr lang="de-DE"/>
              <a:t>Single-Trial Dekodierungsanalysen für relevante Zeitfenster</a:t>
            </a:r>
          </a:p>
          <a:p>
            <a:endParaRPr lang="de-DE"/>
          </a:p>
          <a:p>
            <a:pPr marL="0" indent="0">
              <a:buNone/>
            </a:pPr>
            <a:r>
              <a:rPr lang="de-DE"/>
              <a:t>= Welche Kanäle haben zu bestimmtem Zeitpunkt den maximalen Informationsgehalt 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4552EE-C68B-69E9-FA31-FC130E2B0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5033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1A6D86F0-98E0-4468-9315-41BF7B0F2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F97CC5-EAA5-DBB0-26B6-3D03B8DB0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70" y="838646"/>
            <a:ext cx="3709991" cy="5180709"/>
          </a:xfrm>
        </p:spPr>
        <p:txBody>
          <a:bodyPr>
            <a:normAutofit/>
          </a:bodyPr>
          <a:lstStyle/>
          <a:p>
            <a:r>
              <a:rPr lang="de-DE" sz="3600">
                <a:cs typeface="Calibri Light"/>
              </a:rPr>
              <a:t>Übersicht</a:t>
            </a:r>
            <a:endParaRPr lang="de-DE" sz="3600"/>
          </a:p>
        </p:txBody>
      </p:sp>
      <p:sp useBgFill="1">
        <p:nvSpPr>
          <p:cNvPr id="6" name="Rectangle 9">
            <a:extLst>
              <a:ext uri="{FF2B5EF4-FFF2-40B4-BE49-F238E27FC236}">
                <a16:creationId xmlns:a16="http://schemas.microsoft.com/office/drawing/2014/main" id="{CE957058-57AD-46A9-BAE9-7145CB350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-2"/>
            <a:ext cx="7537703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Inhaltsplatzhalter 2">
            <a:extLst>
              <a:ext uri="{FF2B5EF4-FFF2-40B4-BE49-F238E27FC236}">
                <a16:creationId xmlns:a16="http://schemas.microsoft.com/office/drawing/2014/main" id="{0BF47D42-58F8-3738-FB42-71C7D1D933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8510850"/>
              </p:ext>
            </p:extLst>
          </p:nvPr>
        </p:nvGraphicFramePr>
        <p:xfrm>
          <a:off x="5206803" y="924911"/>
          <a:ext cx="5823328" cy="5180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5" name="Foliennummernplatzhalter 24">
            <a:extLst>
              <a:ext uri="{FF2B5EF4-FFF2-40B4-BE49-F238E27FC236}">
                <a16:creationId xmlns:a16="http://schemas.microsoft.com/office/drawing/2014/main" id="{657AC80B-B04E-6096-E73F-136857153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55571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0">
            <a:extLst>
              <a:ext uri="{FF2B5EF4-FFF2-40B4-BE49-F238E27FC236}">
                <a16:creationId xmlns:a16="http://schemas.microsoft.com/office/drawing/2014/main" id="{FB2836FF-945C-48EA-A449-7EDFC73F6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9691" y="0"/>
            <a:ext cx="606974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83BC7947-FCF0-4F53-A871-5E847286C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549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4">
            <a:extLst>
              <a:ext uri="{FF2B5EF4-FFF2-40B4-BE49-F238E27FC236}">
                <a16:creationId xmlns:a16="http://schemas.microsoft.com/office/drawing/2014/main" id="{C5E04DFB-DE39-4410-A457-DD1B62DE0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9691" y="176109"/>
            <a:ext cx="6069743" cy="16459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9C6913-3BA5-8574-F1B5-9CF7A622A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9961" y="284176"/>
            <a:ext cx="5094980" cy="1508760"/>
          </a:xfrm>
        </p:spPr>
        <p:txBody>
          <a:bodyPr>
            <a:normAutofit/>
          </a:bodyPr>
          <a:lstStyle/>
          <a:p>
            <a:pPr algn="ctr"/>
            <a:r>
              <a:rPr lang="de-DE">
                <a:solidFill>
                  <a:schemeClr val="tx2"/>
                </a:solidFill>
              </a:rPr>
              <a:t>Diffusionsmodell</a:t>
            </a:r>
            <a:br>
              <a:rPr lang="de-DE">
                <a:solidFill>
                  <a:schemeClr val="tx2"/>
                </a:solidFill>
              </a:rPr>
            </a:br>
            <a:r>
              <a:rPr lang="de-DE" sz="1800">
                <a:solidFill>
                  <a:schemeClr val="tx2"/>
                </a:solidFill>
              </a:rPr>
              <a:t>Smith &amp; </a:t>
            </a:r>
            <a:r>
              <a:rPr lang="de-DE" sz="1800" err="1">
                <a:solidFill>
                  <a:schemeClr val="tx2"/>
                </a:solidFill>
              </a:rPr>
              <a:t>Ratcliff</a:t>
            </a:r>
            <a:r>
              <a:rPr lang="de-DE" sz="1800">
                <a:solidFill>
                  <a:schemeClr val="tx2"/>
                </a:solidFill>
              </a:rPr>
              <a:t>  (2004)</a:t>
            </a:r>
            <a:endParaRPr lang="de-DE">
              <a:solidFill>
                <a:schemeClr val="tx2"/>
              </a:solidFill>
            </a:endParaRPr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7AF91929-4BFE-1903-8C73-3B229A95A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60" y="1720060"/>
            <a:ext cx="5440612" cy="3980282"/>
          </a:xfrm>
          <a:prstGeom prst="rect">
            <a:avLst/>
          </a:prstGeom>
        </p:spPr>
      </p:pic>
      <p:sp>
        <p:nvSpPr>
          <p:cNvPr id="24" name="Content Placeholder 7">
            <a:extLst>
              <a:ext uri="{FF2B5EF4-FFF2-40B4-BE49-F238E27FC236}">
                <a16:creationId xmlns:a16="http://schemas.microsoft.com/office/drawing/2014/main" id="{DA048286-8002-106F-15AF-E1A078405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4363" y="2011680"/>
            <a:ext cx="5090578" cy="476695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Response Time (RT) </a:t>
            </a:r>
            <a:r>
              <a:rPr lang="en-US" sz="2000" err="1">
                <a:solidFill>
                  <a:schemeClr val="bg1"/>
                </a:solidFill>
              </a:rPr>
              <a:t>aus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zwei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Komponenten</a:t>
            </a:r>
            <a:endParaRPr lang="en-US" sz="200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err="1">
                <a:solidFill>
                  <a:schemeClr val="bg1"/>
                </a:solidFill>
              </a:rPr>
              <a:t>Entscheidungsgrenzen</a:t>
            </a:r>
            <a:r>
              <a:rPr lang="en-US" sz="2000">
                <a:solidFill>
                  <a:schemeClr val="bg1"/>
                </a:solidFill>
              </a:rPr>
              <a:t> (0/a)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err="1">
                <a:solidFill>
                  <a:schemeClr val="bg1"/>
                </a:solidFill>
              </a:rPr>
              <a:t>Startpunkt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Akkumulationsprozesse</a:t>
            </a:r>
            <a:r>
              <a:rPr lang="en-US" sz="2000">
                <a:solidFill>
                  <a:schemeClr val="bg1"/>
                </a:solidFill>
              </a:rPr>
              <a:t> (z)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Drift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Parameter des </a:t>
            </a:r>
            <a:r>
              <a:rPr lang="en-US" sz="2000" err="1">
                <a:solidFill>
                  <a:schemeClr val="bg1"/>
                </a:solidFill>
              </a:rPr>
              <a:t>Diffusionsmodells</a:t>
            </a:r>
            <a:r>
              <a:rPr lang="en-US" sz="2000">
                <a:solidFill>
                  <a:schemeClr val="bg1"/>
                </a:solidFill>
              </a:rPr>
              <a:t> G²</a:t>
            </a: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de-DE" sz="2000">
                <a:solidFill>
                  <a:schemeClr val="bg1"/>
                </a:solidFill>
              </a:rPr>
              <a:t>Angepasstes Modell: gruppengemittelte Entscheidungswahrscheinlichkeiten &amp; RT für richtige &amp; falsche Antworten</a:t>
            </a:r>
          </a:p>
        </p:txBody>
      </p:sp>
      <p:pic>
        <p:nvPicPr>
          <p:cNvPr id="3" name="Grafik 4" descr="Ein Bild, das Text, Uhr enthält.&#10;&#10;Beschreibung automatisch generiert.">
            <a:extLst>
              <a:ext uri="{FF2B5EF4-FFF2-40B4-BE49-F238E27FC236}">
                <a16:creationId xmlns:a16="http://schemas.microsoft.com/office/drawing/2014/main" id="{7CB1836F-D79C-2308-A496-A3F528277F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9283" y="4313208"/>
            <a:ext cx="2724150" cy="76200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5249201-D842-02E4-2F40-BA27BD022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schemeClr val="bg1"/>
                </a:solidFill>
              </a:rPr>
              <a:t>20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1074E31-D84C-B128-5F15-8F969A44FBC8}"/>
              </a:ext>
            </a:extLst>
          </p:cNvPr>
          <p:cNvSpPr txBox="1"/>
          <p:nvPr/>
        </p:nvSpPr>
        <p:spPr>
          <a:xfrm>
            <a:off x="1306648" y="6054840"/>
            <a:ext cx="1628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10</a:t>
            </a:r>
          </a:p>
        </p:txBody>
      </p:sp>
    </p:spTree>
    <p:extLst>
      <p:ext uri="{BB962C8B-B14F-4D97-AF65-F5344CB8AC3E}">
        <p14:creationId xmlns:p14="http://schemas.microsoft.com/office/powerpoint/2010/main" val="1340090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6950BFC3-D8DA-4A85-94F7-54DA5524770B}">
      <p188:commentRel xmlns:p188="http://schemas.microsoft.com/office/powerpoint/2018/8/main" r:id="rId2"/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0">
            <a:extLst>
              <a:ext uri="{FF2B5EF4-FFF2-40B4-BE49-F238E27FC236}">
                <a16:creationId xmlns:a16="http://schemas.microsoft.com/office/drawing/2014/main" id="{FB2836FF-945C-48EA-A449-7EDFC73F6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9691" y="0"/>
            <a:ext cx="606974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83BC7947-FCF0-4F53-A871-5E847286C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549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4">
            <a:extLst>
              <a:ext uri="{FF2B5EF4-FFF2-40B4-BE49-F238E27FC236}">
                <a16:creationId xmlns:a16="http://schemas.microsoft.com/office/drawing/2014/main" id="{C5E04DFB-DE39-4410-A457-DD1B62DE0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9691" y="176109"/>
            <a:ext cx="6069743" cy="16459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9C6913-3BA5-8574-F1B5-9CF7A622A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9960" y="294008"/>
            <a:ext cx="5352179" cy="1508760"/>
          </a:xfrm>
        </p:spPr>
        <p:txBody>
          <a:bodyPr>
            <a:normAutofit/>
          </a:bodyPr>
          <a:lstStyle/>
          <a:p>
            <a:pPr algn="ctr"/>
            <a:r>
              <a:rPr lang="de-DE">
                <a:solidFill>
                  <a:schemeClr val="tx2"/>
                </a:solidFill>
                <a:ea typeface="+mj-lt"/>
                <a:cs typeface="+mj-lt"/>
              </a:rPr>
              <a:t>DIFFUSIONSMODELL -</a:t>
            </a:r>
            <a:br>
              <a:rPr lang="de-DE">
                <a:solidFill>
                  <a:schemeClr val="tx2"/>
                </a:solidFill>
                <a:ea typeface="+mj-lt"/>
                <a:cs typeface="+mj-lt"/>
              </a:rPr>
            </a:br>
            <a:r>
              <a:rPr lang="de-DE" sz="2000">
                <a:solidFill>
                  <a:schemeClr val="tx2"/>
                </a:solidFill>
                <a:ea typeface="+mj-lt"/>
                <a:cs typeface="+mj-lt"/>
              </a:rPr>
              <a:t>SEQUENZEFFEKTE</a:t>
            </a:r>
            <a:endParaRPr lang="de-DE" sz="2000">
              <a:solidFill>
                <a:schemeClr val="tx2"/>
              </a:solidFill>
            </a:endParaRPr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7AF91929-4BFE-1903-8C73-3B229A95A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860" y="1720060"/>
            <a:ext cx="5440612" cy="3980282"/>
          </a:xfrm>
          <a:prstGeom prst="rect">
            <a:avLst/>
          </a:prstGeom>
        </p:spPr>
      </p:pic>
      <p:sp>
        <p:nvSpPr>
          <p:cNvPr id="24" name="Content Placeholder 7">
            <a:extLst>
              <a:ext uri="{FF2B5EF4-FFF2-40B4-BE49-F238E27FC236}">
                <a16:creationId xmlns:a16="http://schemas.microsoft.com/office/drawing/2014/main" id="{DA048286-8002-106F-15AF-E1A078405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4363" y="2011680"/>
            <a:ext cx="5090578" cy="476695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Response Time (RT) </a:t>
            </a:r>
            <a:r>
              <a:rPr lang="en-US" sz="2000" err="1">
                <a:solidFill>
                  <a:schemeClr val="bg1"/>
                </a:solidFill>
              </a:rPr>
              <a:t>aus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zwei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Komponenten</a:t>
            </a:r>
            <a:endParaRPr lang="en-US" sz="200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err="1">
                <a:solidFill>
                  <a:schemeClr val="bg1"/>
                </a:solidFill>
              </a:rPr>
              <a:t>Entscheidungsgrenzen</a:t>
            </a:r>
            <a:r>
              <a:rPr lang="en-US" sz="2000">
                <a:solidFill>
                  <a:schemeClr val="bg1"/>
                </a:solidFill>
              </a:rPr>
              <a:t> (0/a)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err="1">
                <a:solidFill>
                  <a:schemeClr val="bg1"/>
                </a:solidFill>
              </a:rPr>
              <a:t>Startpunkt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Akkumulationsprozesse</a:t>
            </a:r>
            <a:r>
              <a:rPr lang="en-US" sz="2000">
                <a:solidFill>
                  <a:schemeClr val="bg1"/>
                </a:solidFill>
              </a:rPr>
              <a:t> (z)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Drift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Parameter des </a:t>
            </a:r>
            <a:r>
              <a:rPr lang="en-US" sz="2000" err="1">
                <a:solidFill>
                  <a:schemeClr val="bg1"/>
                </a:solidFill>
              </a:rPr>
              <a:t>Diffusionsmodells</a:t>
            </a:r>
            <a:r>
              <a:rPr lang="en-US" sz="2000">
                <a:solidFill>
                  <a:schemeClr val="bg1"/>
                </a:solidFill>
              </a:rPr>
              <a:t> G²</a:t>
            </a: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err="1">
                <a:solidFill>
                  <a:schemeClr val="bg1"/>
                </a:solidFill>
              </a:rPr>
              <a:t>Angepasstes</a:t>
            </a:r>
            <a:r>
              <a:rPr lang="en-US" sz="2000">
                <a:solidFill>
                  <a:schemeClr val="bg1"/>
                </a:solidFill>
              </a:rPr>
              <a:t> Modell: </a:t>
            </a:r>
            <a:r>
              <a:rPr lang="en-US" sz="2000" err="1">
                <a:solidFill>
                  <a:schemeClr val="bg1"/>
                </a:solidFill>
              </a:rPr>
              <a:t>Vorherige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Antwort</a:t>
            </a:r>
            <a:r>
              <a:rPr lang="en-US" sz="2000">
                <a:solidFill>
                  <a:schemeClr val="bg1"/>
                </a:solidFill>
              </a:rPr>
              <a:t> war </a:t>
            </a:r>
            <a:r>
              <a:rPr lang="en-US" sz="2000" err="1">
                <a:solidFill>
                  <a:schemeClr val="bg1"/>
                </a:solidFill>
              </a:rPr>
              <a:t>gleich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oder</a:t>
            </a:r>
            <a:r>
              <a:rPr lang="en-US" sz="200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unterschiedlich</a:t>
            </a: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3" name="Grafik 4" descr="Ein Bild, das Text, Uhr enthält.&#10;&#10;Beschreibung automatisch generiert.">
            <a:extLst>
              <a:ext uri="{FF2B5EF4-FFF2-40B4-BE49-F238E27FC236}">
                <a16:creationId xmlns:a16="http://schemas.microsoft.com/office/drawing/2014/main" id="{7CB1836F-D79C-2308-A496-A3F528277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9283" y="4313208"/>
            <a:ext cx="2724150" cy="76200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099D3A5-DF85-2E0C-F659-9C0DC68E9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schemeClr val="bg1"/>
                </a:solidFill>
              </a:rPr>
              <a:t>21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1D4E799-D988-90B4-A67C-3F1EF6644131}"/>
              </a:ext>
            </a:extLst>
          </p:cNvPr>
          <p:cNvSpPr txBox="1"/>
          <p:nvPr/>
        </p:nvSpPr>
        <p:spPr>
          <a:xfrm>
            <a:off x="1306648" y="6054840"/>
            <a:ext cx="16285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10</a:t>
            </a:r>
          </a:p>
        </p:txBody>
      </p:sp>
    </p:spTree>
    <p:extLst>
      <p:ext uri="{BB962C8B-B14F-4D97-AF65-F5344CB8AC3E}">
        <p14:creationId xmlns:p14="http://schemas.microsoft.com/office/powerpoint/2010/main" val="1768238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1A4370-8CB2-9E38-0209-C092C7A79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00" y="2167391"/>
            <a:ext cx="6280927" cy="25232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de-DE" sz="4400" spc="150">
                <a:solidFill>
                  <a:schemeClr val="tx2"/>
                </a:solidFill>
              </a:rPr>
              <a:t>Ergebnisse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E762E48-0ADD-B296-CC21-F4E62B64E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chemeClr val="bg1"/>
              </a:buClr>
            </a:pPr>
            <a:fld id="{4FAB73BC-B049-4115-A692-8D63A059BFB8}" type="slidenum">
              <a:rPr lang="en-US" dirty="0">
                <a:solidFill>
                  <a:schemeClr val="bg1"/>
                </a:solidFill>
              </a:rPr>
              <a:pPr>
                <a:buClr>
                  <a:schemeClr val="bg1"/>
                </a:buClr>
              </a:pPr>
              <a:t>22</a:t>
            </a:fld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031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– allgemein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B7AA5A3-E618-8A45-19D1-1E0793F1BCC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811180" y="2139676"/>
            <a:ext cx="8569640" cy="3240000"/>
          </a:xfr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278F163-1109-E2C4-34A1-C59091BD24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11180" y="5542384"/>
            <a:ext cx="4284820" cy="4174516"/>
          </a:xfrm>
        </p:spPr>
        <p:txBody>
          <a:bodyPr/>
          <a:lstStyle/>
          <a:p>
            <a:r>
              <a:rPr lang="de-DE"/>
              <a:t>signifikante Abnahme der Richtigkeit mit abnehmender </a:t>
            </a:r>
            <a:r>
              <a:rPr lang="de-DE" err="1"/>
              <a:t>diskriminativer</a:t>
            </a:r>
            <a:r>
              <a:rPr lang="de-DE"/>
              <a:t> Information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096000" y="5542384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/>
              <a:t>minimaler, aber nicht signifikanter, Bias hin zu Piano-Reizen 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1A9DA1A-FF69-1250-B007-3E0672385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4396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- entscheidungsverhalten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278F163-1109-E2C4-34A1-C59091BD24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0" y="2792394"/>
            <a:ext cx="3174366" cy="302456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/>
              <a:t>signifikanter Bias, bei einem Durchgang mit Rauschen vorherige Entscheidung zu wiederholen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/>
              <a:t>unabhängig von der </a:t>
            </a:r>
            <a:r>
              <a:rPr lang="de-DE" err="1"/>
              <a:t>diskriminativen</a:t>
            </a:r>
            <a:r>
              <a:rPr lang="de-DE"/>
              <a:t> Information des vorherigen Durchgangs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096000" y="5542384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B345121C-D71D-2B14-B96A-82F485C77F2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3174366" y="2324676"/>
            <a:ext cx="5841186" cy="3960000"/>
          </a:xfrm>
        </p:spPr>
      </p:pic>
      <p:sp>
        <p:nvSpPr>
          <p:cNvPr id="3" name="Inhaltsplatzhalter 4">
            <a:extLst>
              <a:ext uri="{FF2B5EF4-FFF2-40B4-BE49-F238E27FC236}">
                <a16:creationId xmlns:a16="http://schemas.microsoft.com/office/drawing/2014/main" id="{5A7E2965-9A30-38A6-1E62-AAA72B519A1A}"/>
              </a:ext>
            </a:extLst>
          </p:cNvPr>
          <p:cNvSpPr txBox="1">
            <a:spLocks/>
          </p:cNvSpPr>
          <p:nvPr/>
        </p:nvSpPr>
        <p:spPr>
          <a:xfrm>
            <a:off x="9015552" y="3460593"/>
            <a:ext cx="3174366" cy="16881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de-DE"/>
              <a:t>geringere Reaktionszeiten bei Durchgängen mit wiederholender Entscheidung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77BC661-BAC8-4014-E3D1-4EB93BDBE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05500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– </a:t>
            </a:r>
            <a:r>
              <a:rPr lang="de-DE" err="1"/>
              <a:t>DiffusionsModell</a:t>
            </a:r>
            <a:endParaRPr lang="de-DE"/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096000" y="5542384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6AE70C35-3848-A3B6-7CB7-87EF570F973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727240" y="1806422"/>
            <a:ext cx="6735438" cy="5051578"/>
          </a:xfr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CCBBF5CF-2A87-0FDF-50EC-1EA9539D68B2}"/>
              </a:ext>
            </a:extLst>
          </p:cNvPr>
          <p:cNvSpPr/>
          <p:nvPr/>
        </p:nvSpPr>
        <p:spPr>
          <a:xfrm>
            <a:off x="7613780" y="3208798"/>
            <a:ext cx="531844" cy="105529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FC558ADA-9A76-E54E-0DAD-B3C711402D7F}"/>
              </a:ext>
            </a:extLst>
          </p:cNvPr>
          <p:cNvSpPr/>
          <p:nvPr/>
        </p:nvSpPr>
        <p:spPr>
          <a:xfrm>
            <a:off x="7613780" y="5001248"/>
            <a:ext cx="540000" cy="32648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DDC964A-81F3-B91F-C657-AE8CA76F2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94272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– </a:t>
            </a:r>
            <a:r>
              <a:rPr lang="de-DE" err="1"/>
              <a:t>DiffusionsModell</a:t>
            </a:r>
            <a:endParaRPr lang="de-DE"/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096000" y="5542384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62B03A32-2EF0-BA0C-9D47-A14D34A2EE0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210385" y="1792935"/>
            <a:ext cx="7771231" cy="5078131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CDD428F-ACFE-C09D-11F8-0F14C0DCF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45840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- Diffusionsmodell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096000" y="5542384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31134DD5-D857-71D3-CDB4-9902024C4E6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118464" y="1792936"/>
            <a:ext cx="7955072" cy="5065064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962F074-C18E-E121-9EAD-884B4D720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62292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– </a:t>
            </a:r>
            <a:r>
              <a:rPr lang="de-DE" err="1"/>
              <a:t>DiffusionsModell</a:t>
            </a:r>
            <a:endParaRPr lang="de-DE"/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096000" y="5542384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6AE70C35-3848-A3B6-7CB7-87EF570F973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727240" y="1806422"/>
            <a:ext cx="6735438" cy="5051578"/>
          </a:xfr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51EF669C-F583-8792-98C8-06DFBFDC3F32}"/>
              </a:ext>
            </a:extLst>
          </p:cNvPr>
          <p:cNvSpPr/>
          <p:nvPr/>
        </p:nvSpPr>
        <p:spPr>
          <a:xfrm>
            <a:off x="5359094" y="2407132"/>
            <a:ext cx="4103583" cy="43627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Inhaltsplatzhalter 4">
            <a:extLst>
              <a:ext uri="{FF2B5EF4-FFF2-40B4-BE49-F238E27FC236}">
                <a16:creationId xmlns:a16="http://schemas.microsoft.com/office/drawing/2014/main" id="{53F3DFB5-3723-2FED-7A70-B1581821D2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0" y="2533051"/>
            <a:ext cx="2727240" cy="3598319"/>
          </a:xfrm>
        </p:spPr>
        <p:txBody>
          <a:bodyPr>
            <a:normAutofit/>
          </a:bodyPr>
          <a:lstStyle/>
          <a:p>
            <a:r>
              <a:rPr lang="de-DE"/>
              <a:t>∆G</a:t>
            </a:r>
            <a:r>
              <a:rPr lang="de-DE" baseline="30000"/>
              <a:t>2</a:t>
            </a:r>
            <a:r>
              <a:rPr lang="de-DE"/>
              <a:t> = 5.86; p &lt; 0.05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/>
              <a:t>signifikant bessere Passung des Modells, welches einen </a:t>
            </a:r>
            <a:r>
              <a:rPr lang="de-DE" err="1"/>
              <a:t>Starting</a:t>
            </a:r>
            <a:r>
              <a:rPr lang="de-DE"/>
              <a:t> Point Bias annimmt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/>
              <a:t>Beeinflussung der Entscheidung durch die vorangegangene Entscheidung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8F940C-2CFE-C9AC-A471-6081DF82E2A6}"/>
              </a:ext>
            </a:extLst>
          </p:cNvPr>
          <p:cNvSpPr/>
          <p:nvPr/>
        </p:nvSpPr>
        <p:spPr>
          <a:xfrm>
            <a:off x="7613780" y="5001248"/>
            <a:ext cx="540000" cy="32648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AED92A-216D-358A-D83F-D04B97F85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8988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– Analyse der EEG-Daten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096000" y="5542384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7" name="Inhaltsplatzhalter 5">
            <a:extLst>
              <a:ext uri="{FF2B5EF4-FFF2-40B4-BE49-F238E27FC236}">
                <a16:creationId xmlns:a16="http://schemas.microsoft.com/office/drawing/2014/main" id="{625AE63F-1BBC-918E-D8A0-B489D1846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199" y="1792936"/>
            <a:ext cx="6683602" cy="5065064"/>
          </a:xfrm>
          <a:prstGeom prst="rect">
            <a:avLst/>
          </a:prstGeom>
        </p:spPr>
      </p:pic>
      <p:sp>
        <p:nvSpPr>
          <p:cNvPr id="12" name="Ellipse 11">
            <a:extLst>
              <a:ext uri="{FF2B5EF4-FFF2-40B4-BE49-F238E27FC236}">
                <a16:creationId xmlns:a16="http://schemas.microsoft.com/office/drawing/2014/main" id="{BE7AED8A-F77B-D9CF-EB76-F29299226152}"/>
              </a:ext>
            </a:extLst>
          </p:cNvPr>
          <p:cNvSpPr/>
          <p:nvPr/>
        </p:nvSpPr>
        <p:spPr>
          <a:xfrm>
            <a:off x="3941619" y="4139725"/>
            <a:ext cx="429491" cy="457200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43E6458-F331-8F56-B38B-250BCD8EDA51}"/>
              </a:ext>
            </a:extLst>
          </p:cNvPr>
          <p:cNvSpPr txBox="1"/>
          <p:nvPr/>
        </p:nvSpPr>
        <p:spPr>
          <a:xfrm>
            <a:off x="9437801" y="2925084"/>
            <a:ext cx="222772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sz="2200"/>
              <a:t>Analyse der Formen der ERPs  lieferte </a:t>
            </a:r>
            <a:r>
              <a:rPr lang="de-DE" sz="2200" u="sng"/>
              <a:t>keine</a:t>
            </a:r>
            <a:r>
              <a:rPr lang="de-DE" sz="2200"/>
              <a:t> Hinweise über die tatsächlich getroffene Wahl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AE3D167-30CC-DA8A-DF87-872BFEF9E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6276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F9F5EB8-AB42-47FD-8F4A-176C0A4B1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3463256-2874-4AB8-BE2C-9DE89C4A7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3" descr="Ein Bild, das Text enthält.&#10;&#10;Beschreibung automatisch generiert.">
            <a:extLst>
              <a:ext uri="{FF2B5EF4-FFF2-40B4-BE49-F238E27FC236}">
                <a16:creationId xmlns:a16="http://schemas.microsoft.com/office/drawing/2014/main" id="{26335786-6A10-F39D-AD83-A5A81310F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76" y="825168"/>
            <a:ext cx="10923448" cy="25123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6078A10-9FA1-43BD-9125-BEF5DB4D6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3657600"/>
            <a:ext cx="12188952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819250-AF70-B28B-BFDD-71526F019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" y="3794760"/>
            <a:ext cx="11471565" cy="17393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000" spc="150"/>
              <a:t>...letzte Woche...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44E202B-6654-02C9-C62D-A720485A9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628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-  Analyse der EEG-Daten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278F163-1109-E2C4-34A1-C59091BD24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411058" y="2295944"/>
            <a:ext cx="2780942" cy="417451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de-DE"/>
              <a:t>kein Zusammenhang von ERPs des vorangegangenen Durchgangs und der Entscheidung im folgenden Rausch-Durchgang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096000" y="5542384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10" name="Inhaltsplatzhalter 5">
            <a:extLst>
              <a:ext uri="{FF2B5EF4-FFF2-40B4-BE49-F238E27FC236}">
                <a16:creationId xmlns:a16="http://schemas.microsoft.com/office/drawing/2014/main" id="{2E374F3C-862C-6F87-8C61-7C4108A68C7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780942" y="1792935"/>
            <a:ext cx="6630116" cy="5097141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ADDA9E6-CDB2-F503-65D8-9BCE07137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76674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-  Multivariate Pattern Classification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973298" y="2183247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B1865DA-4104-C610-3B0B-B5116F6F91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9594" y="2183247"/>
            <a:ext cx="10338524" cy="4206240"/>
          </a:xfrm>
        </p:spPr>
        <p:txBody>
          <a:bodyPr/>
          <a:lstStyle/>
          <a:p>
            <a:r>
              <a:rPr lang="de-DE"/>
              <a:t>Analyse der räumlichen und zeitlichen Aktivität aller 63 Elektroden in aufeinander-folgenden Zeitpunkten zum Decoding des präsentierten Reizes sowie der Antwort</a:t>
            </a:r>
          </a:p>
          <a:p>
            <a:r>
              <a:rPr lang="de-DE"/>
              <a:t>Nutzung einer linearen Support Vector </a:t>
            </a:r>
            <a:r>
              <a:rPr lang="de-DE" err="1"/>
              <a:t>Machine</a:t>
            </a:r>
            <a:r>
              <a:rPr lang="de-DE"/>
              <a:t> (SVM) im Zeitfenster von 80ms nach Stimulus-Onset in vier Schritten à 20ms</a:t>
            </a:r>
          </a:p>
          <a:p>
            <a:r>
              <a:rPr lang="de-DE"/>
              <a:t>Analyse der zeitlichen Aktivität aller 63 Elektroden</a:t>
            </a:r>
          </a:p>
          <a:p>
            <a:r>
              <a:rPr lang="de-DE"/>
              <a:t>Nutzung von 40 Datenpunkten im Zeitfenster von 80ms nach Stimulus-Onset (alle 2ms)</a:t>
            </a:r>
          </a:p>
          <a:p>
            <a:endParaRPr lang="de-DE"/>
          </a:p>
          <a:p>
            <a:r>
              <a:rPr lang="de-DE"/>
              <a:t>ebenfalls (jedoch getrennte) Betrachtung für die Durchgänge mit Rauschen</a:t>
            </a:r>
          </a:p>
          <a:p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8676C3F-8546-7A24-1393-66AA8AF38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8636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C1979E0-C448-F8BD-6FD1-011EB75CAB8A}"/>
              </a:ext>
            </a:extLst>
          </p:cNvPr>
          <p:cNvSpPr/>
          <p:nvPr/>
        </p:nvSpPr>
        <p:spPr>
          <a:xfrm>
            <a:off x="702892" y="2017020"/>
            <a:ext cx="10786216" cy="452335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-  Multivariate Pattern Classification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973298" y="2183247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821E31B-8F87-9063-2834-C1C739862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630" y="2224890"/>
            <a:ext cx="10540657" cy="4174516"/>
          </a:xfrm>
          <a:prstGeom prst="rect">
            <a:avLst/>
          </a:prstGeom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9D6C8AC8-657B-9FFD-9726-47766A4E4CD8}"/>
              </a:ext>
            </a:extLst>
          </p:cNvPr>
          <p:cNvSpPr/>
          <p:nvPr/>
        </p:nvSpPr>
        <p:spPr>
          <a:xfrm>
            <a:off x="7512301" y="3307739"/>
            <a:ext cx="429491" cy="457200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1BF2628B-FC4C-FB1B-DB99-B6E95EA3CDB5}"/>
              </a:ext>
            </a:extLst>
          </p:cNvPr>
          <p:cNvSpPr/>
          <p:nvPr/>
        </p:nvSpPr>
        <p:spPr>
          <a:xfrm>
            <a:off x="2423627" y="3087974"/>
            <a:ext cx="429491" cy="457200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57B6B560-29C1-9E91-D806-ADD4BD36686F}"/>
              </a:ext>
            </a:extLst>
          </p:cNvPr>
          <p:cNvCxnSpPr>
            <a:cxnSpLocks/>
          </p:cNvCxnSpPr>
          <p:nvPr/>
        </p:nvCxnSpPr>
        <p:spPr>
          <a:xfrm>
            <a:off x="2390174" y="2765503"/>
            <a:ext cx="810226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F1A1957-1309-504A-4332-D143ACB08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43136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C1979E0-C448-F8BD-6FD1-011EB75CAB8A}"/>
              </a:ext>
            </a:extLst>
          </p:cNvPr>
          <p:cNvSpPr/>
          <p:nvPr/>
        </p:nvSpPr>
        <p:spPr>
          <a:xfrm>
            <a:off x="702892" y="2017020"/>
            <a:ext cx="10786216" cy="452335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-  Multivariate Pattern Classification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973298" y="2183247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4EEE1CD1-059F-DEC2-A5D9-EB340D6DD89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02891" y="2173299"/>
            <a:ext cx="10786215" cy="4208073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228F2C0-84A0-7409-98E2-8D3AA6CF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18630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C1979E0-C448-F8BD-6FD1-011EB75CAB8A}"/>
              </a:ext>
            </a:extLst>
          </p:cNvPr>
          <p:cNvSpPr/>
          <p:nvPr/>
        </p:nvSpPr>
        <p:spPr>
          <a:xfrm>
            <a:off x="2950572" y="1906859"/>
            <a:ext cx="6290856" cy="4806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-  Multivariate Pattern Classification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973298" y="2183247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2B610AB3-16CE-4121-87CC-E720127DFB7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3046431" y="2066372"/>
            <a:ext cx="6099136" cy="4563857"/>
          </a:xfr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BE8FD0B-C4D2-FD2D-0C00-399FF43D952F}"/>
              </a:ext>
            </a:extLst>
          </p:cNvPr>
          <p:cNvCxnSpPr>
            <a:cxnSpLocks/>
          </p:cNvCxnSpPr>
          <p:nvPr/>
        </p:nvCxnSpPr>
        <p:spPr>
          <a:xfrm>
            <a:off x="4074008" y="2386360"/>
            <a:ext cx="4680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688ECC91-A662-7B9C-AA84-3304BAE328C8}"/>
              </a:ext>
            </a:extLst>
          </p:cNvPr>
          <p:cNvSpPr txBox="1"/>
          <p:nvPr/>
        </p:nvSpPr>
        <p:spPr>
          <a:xfrm>
            <a:off x="9337287" y="2978694"/>
            <a:ext cx="265027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00"/>
              <a:t>gleiches Ergebnis auch bei Betrachtung einzelner Durchgänge statt gemittelter Daten </a:t>
            </a:r>
          </a:p>
          <a:p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E073E1-E026-D4FA-4C7F-5DA8309A0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53642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C1979E0-C448-F8BD-6FD1-011EB75CAB8A}"/>
              </a:ext>
            </a:extLst>
          </p:cNvPr>
          <p:cNvSpPr/>
          <p:nvPr/>
        </p:nvSpPr>
        <p:spPr>
          <a:xfrm>
            <a:off x="702892" y="1628385"/>
            <a:ext cx="10786216" cy="52296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-  Multivariate Pattern Classification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973298" y="2183247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4A9E8B5-5DBA-9A35-E6CE-A33CE54BD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737" y="2229474"/>
            <a:ext cx="9998306" cy="3642676"/>
          </a:xfrm>
          <a:prstGeom prst="rect">
            <a:avLst/>
          </a:prstGeom>
        </p:spPr>
      </p:pic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3FA1992-BEF5-EB7D-9574-EE7BAA945FA4}"/>
              </a:ext>
            </a:extLst>
          </p:cNvPr>
          <p:cNvCxnSpPr>
            <a:cxnSpLocks/>
          </p:cNvCxnSpPr>
          <p:nvPr/>
        </p:nvCxnSpPr>
        <p:spPr>
          <a:xfrm>
            <a:off x="4787686" y="2852268"/>
            <a:ext cx="7560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 descr="Pfeil: Nach rechts drehen Silhouette">
            <a:extLst>
              <a:ext uri="{FF2B5EF4-FFF2-40B4-BE49-F238E27FC236}">
                <a16:creationId xmlns:a16="http://schemas.microsoft.com/office/drawing/2014/main" id="{B3C80724-D13D-3FFC-7916-B8F94F098F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5856223" y="5653327"/>
            <a:ext cx="936000" cy="936000"/>
          </a:xfrm>
          <a:prstGeom prst="rect">
            <a:avLst/>
          </a:prstGeom>
        </p:spPr>
      </p:pic>
      <p:pic>
        <p:nvPicPr>
          <p:cNvPr id="14" name="Grafik 13" descr="Pfeil: Nach rechts drehen Silhouette">
            <a:extLst>
              <a:ext uri="{FF2B5EF4-FFF2-40B4-BE49-F238E27FC236}">
                <a16:creationId xmlns:a16="http://schemas.microsoft.com/office/drawing/2014/main" id="{4F06D265-A220-64D1-F1A9-CD390A85E3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 flipV="1">
            <a:off x="2434095" y="5637824"/>
            <a:ext cx="936000" cy="936000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C24EA7C7-56E7-483A-70CC-ECFCF3AF507A}"/>
              </a:ext>
            </a:extLst>
          </p:cNvPr>
          <p:cNvSpPr txBox="1"/>
          <p:nvPr/>
        </p:nvSpPr>
        <p:spPr>
          <a:xfrm>
            <a:off x="3182173" y="5829732"/>
            <a:ext cx="28619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200">
                <a:solidFill>
                  <a:schemeClr val="bg1"/>
                </a:solidFill>
              </a:rPr>
              <a:t>hauptsächlich (</a:t>
            </a:r>
            <a:r>
              <a:rPr lang="de-DE" sz="2200" err="1">
                <a:solidFill>
                  <a:schemeClr val="bg1"/>
                </a:solidFill>
              </a:rPr>
              <a:t>parieto</a:t>
            </a:r>
            <a:r>
              <a:rPr lang="de-DE" sz="2200">
                <a:solidFill>
                  <a:schemeClr val="bg1"/>
                </a:solidFill>
              </a:rPr>
              <a:t>) –okzipitale Aktivität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2F4AFA9-09B6-0641-BF13-E0BEB326C1E2}"/>
              </a:ext>
            </a:extLst>
          </p:cNvPr>
          <p:cNvSpPr txBox="1"/>
          <p:nvPr/>
        </p:nvSpPr>
        <p:spPr>
          <a:xfrm>
            <a:off x="8035286" y="5785423"/>
            <a:ext cx="28619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200">
                <a:solidFill>
                  <a:schemeClr val="bg1"/>
                </a:solidFill>
              </a:rPr>
              <a:t>hauptsächlich anteriore frontale Aktivität 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9E48D57-40B1-4CC5-78CF-77273BD90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54431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1D790C7C-DDE3-675A-8436-5F81154A43D9}"/>
              </a:ext>
            </a:extLst>
          </p:cNvPr>
          <p:cNvSpPr/>
          <p:nvPr/>
        </p:nvSpPr>
        <p:spPr>
          <a:xfrm>
            <a:off x="702892" y="1628385"/>
            <a:ext cx="10786216" cy="52296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943F42-C76E-5C77-C92B-A101A84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-  Multivariate Pattern Classification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B2EDC0F6-8783-8D6D-9D10-D59B600F3AEB}"/>
              </a:ext>
            </a:extLst>
          </p:cNvPr>
          <p:cNvSpPr txBox="1">
            <a:spLocks/>
          </p:cNvSpPr>
          <p:nvPr/>
        </p:nvSpPr>
        <p:spPr>
          <a:xfrm>
            <a:off x="6973298" y="2183247"/>
            <a:ext cx="4284820" cy="41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FCE77CF-1992-6E59-7F0A-8EA6CBD3A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247" y="2162752"/>
            <a:ext cx="5311600" cy="416088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C2ED1A3C-9BC3-8E65-8E16-5A285DF43B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3614" y="2158195"/>
            <a:ext cx="5457916" cy="3600934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6294F27-35B0-BADA-B44C-61CFE24F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7443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EEEE4-68B1-A162-873A-7E6236567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Diskussion der Ergebnisse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35244C9-1F57-EE22-366A-E03DBBD7D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/>
              <a:t>Entscheidungen bei einer Wahrnehmungsaufgabe lassen sich für verschiedene Stufen der Differenzierbarkeit realer Objekte als Reize im EEG ablesen.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/>
              <a:t>Entscheidungen werden im Peak ~300ms  nach Stimulus-Onset kodiert, mit späterem Peak je weniger </a:t>
            </a:r>
            <a:r>
              <a:rPr lang="de-DE" err="1"/>
              <a:t>diskriminative</a:t>
            </a:r>
            <a:r>
              <a:rPr lang="de-DE"/>
              <a:t> Information der Reiz enthält.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/>
              <a:t>Entscheidungen können bei Rauschen aus der Hirnaktivität im EEG 100ms vor der </a:t>
            </a:r>
            <a:r>
              <a:rPr lang="de-DE" err="1"/>
              <a:t>Stimulusdarbietung</a:t>
            </a:r>
            <a:r>
              <a:rPr lang="de-DE"/>
              <a:t> entschlüsselt werden.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err="1"/>
              <a:t>Prestimulus</a:t>
            </a:r>
            <a:r>
              <a:rPr lang="de-DE"/>
              <a:t>-Bias (Entscheidung im vorangegangenen Durchgang)</a:t>
            </a:r>
          </a:p>
          <a:p>
            <a:pPr marL="228600" lvl="1" indent="0">
              <a:buNone/>
            </a:pPr>
            <a:endParaRPr lang="de-DE"/>
          </a:p>
          <a:p>
            <a:pPr marL="0" indent="0">
              <a:buNone/>
            </a:pPr>
            <a:r>
              <a:rPr lang="de-DE"/>
              <a:t>→ Bei </a:t>
            </a:r>
            <a:r>
              <a:rPr lang="de-DE" err="1"/>
              <a:t>diskriminativer</a:t>
            </a:r>
            <a:r>
              <a:rPr lang="de-DE"/>
              <a:t> Information dominieren die sensorischen Signale im </a:t>
            </a:r>
            <a:r>
              <a:rPr lang="de-DE" err="1"/>
              <a:t>ventro</a:t>
            </a:r>
            <a:r>
              <a:rPr lang="de-DE"/>
              <a:t>-	visuellen Pfad im Entscheidungsprozess</a:t>
            </a:r>
          </a:p>
          <a:p>
            <a:pPr marL="0" indent="0">
              <a:buNone/>
            </a:pPr>
            <a:r>
              <a:rPr lang="de-DE"/>
              <a:t>→ Bei fehlender </a:t>
            </a:r>
            <a:r>
              <a:rPr lang="de-DE" err="1"/>
              <a:t>diskriminativen</a:t>
            </a:r>
            <a:r>
              <a:rPr lang="de-DE"/>
              <a:t> Information dominieren die medialen parietalen 	und präfrontalen Regionen den Entscheidungsprozess</a:t>
            </a:r>
          </a:p>
          <a:p>
            <a:pPr>
              <a:buFont typeface="Arial" panose="020B0604020202020204" pitchFamily="34" charset="0"/>
              <a:buChar char="•"/>
            </a:pPr>
            <a:endParaRPr lang="de-DE"/>
          </a:p>
          <a:p>
            <a:pPr>
              <a:buFont typeface="Arial" panose="020B0604020202020204" pitchFamily="34" charset="0"/>
              <a:buChar char="•"/>
            </a:pP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56E516A-DE3B-EE81-C1BB-B50156B80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649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720C8-1E06-495C-6F89-BFA95ACF6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Kritik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0DCACF-A9D4-BC07-2F50-7DB8106CD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41394"/>
            <a:ext cx="9784080" cy="397652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/>
              <a:t>erst Betrachtung der Daten, dann Entscheidung für welche Auswertung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/>
              <a:t>inkonsistente Bezeichnungen, unklare Durchführung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/>
              <a:t>ERP CSD, dann CSD ERP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/>
              <a:t>5 Zeitfenster, dann doch 4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/>
              <a:t>signifikante im Text erwähnte Kennwerte nicht in Abbildung dargestellt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/>
              <a:t>Legende in Abbildungen würde das Lesen erleichtern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/>
              <a:t>Einleitung und Diskussionsteil nicht rundgeschlossen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5EDD1DF-920E-80C6-BF5D-499517DA1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68504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3ED2F-2B99-2FAE-2A6B-D617AE680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Diskussion im Plenum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C3EB32-1491-75BD-40BB-3EF6E3F67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sz="2800"/>
              <a:t>Rauschbedingung aufschlussreich für die Fragestellung?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800"/>
              <a:t>Verbindung zum Baader-Meinhof-Phänomen?</a:t>
            </a:r>
            <a:endParaRPr lang="de-DE"/>
          </a:p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13214B-049B-BB87-C2E8-BB6757CB1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5819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F9F5EB8-AB42-47FD-8F4A-176C0A4B1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08C62A5-215B-4561-8666-34BB1783A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CD1C22-4E4A-4D76-8D62-1E6BE37A1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3657600"/>
            <a:ext cx="12188952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819250-AF70-B28B-BFDD-71526F019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" y="3657599"/>
            <a:ext cx="11471565" cy="17393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000" spc="150"/>
              <a:t>… </a:t>
            </a:r>
            <a:r>
              <a:rPr lang="de-DE" sz="6000" spc="150"/>
              <a:t>diese Woche</a:t>
            </a:r>
            <a:r>
              <a:rPr lang="en-US" sz="6000" spc="150"/>
              <a:t>...</a:t>
            </a:r>
          </a:p>
        </p:txBody>
      </p:sp>
      <p:pic>
        <p:nvPicPr>
          <p:cNvPr id="4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4E73B100-EA32-6DDE-6A94-54FCCDA7A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852" y="1128231"/>
            <a:ext cx="11225841" cy="2646218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A2448FA-4D4E-2084-E190-56140CDDB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41198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D96CBE-3C0F-CE14-35E7-F3DA8232E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Literaturverzeichnis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05FD37-2A7B-ED48-8B9F-7739647B9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6075" indent="-342900"/>
            <a:r>
              <a:rPr lang="de-DE">
                <a:ea typeface="+mn-lt"/>
                <a:cs typeface="+mn-lt"/>
              </a:rPr>
              <a:t>Bode, S.; Sewell, D. K.; </a:t>
            </a:r>
            <a:r>
              <a:rPr lang="de-DE" err="1">
                <a:ea typeface="+mn-lt"/>
                <a:cs typeface="+mn-lt"/>
              </a:rPr>
              <a:t>Lilburn</a:t>
            </a:r>
            <a:r>
              <a:rPr lang="de-DE">
                <a:ea typeface="+mn-lt"/>
                <a:cs typeface="+mn-lt"/>
              </a:rPr>
              <a:t>, S.; Forte, J. D.; Smith, P. L.; Stahl, J. (2012). </a:t>
            </a:r>
            <a:r>
              <a:rPr lang="de-DE" i="1" err="1">
                <a:ea typeface="+mn-lt"/>
                <a:cs typeface="+mn-lt"/>
              </a:rPr>
              <a:t>Predicting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Perceptual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Decision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Biases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from</a:t>
            </a:r>
            <a:r>
              <a:rPr lang="de-DE" i="1">
                <a:ea typeface="+mn-lt"/>
                <a:cs typeface="+mn-lt"/>
              </a:rPr>
              <a:t> Early Brain </a:t>
            </a:r>
            <a:r>
              <a:rPr lang="de-DE" i="1" err="1">
                <a:ea typeface="+mn-lt"/>
                <a:cs typeface="+mn-lt"/>
              </a:rPr>
              <a:t>Activity</a:t>
            </a:r>
            <a:r>
              <a:rPr lang="de-DE" i="1">
                <a:ea typeface="+mn-lt"/>
                <a:cs typeface="+mn-lt"/>
              </a:rPr>
              <a:t>. Journal </a:t>
            </a:r>
            <a:r>
              <a:rPr lang="de-DE" i="1" err="1">
                <a:ea typeface="+mn-lt"/>
                <a:cs typeface="+mn-lt"/>
              </a:rPr>
              <a:t>of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Neuroscience</a:t>
            </a:r>
            <a:r>
              <a:rPr lang="de-DE" i="1">
                <a:ea typeface="+mn-lt"/>
                <a:cs typeface="+mn-lt"/>
              </a:rPr>
              <a:t>, 32(36), 12488–12498. </a:t>
            </a:r>
            <a:r>
              <a:rPr lang="de-DE">
                <a:ea typeface="+mn-lt"/>
                <a:cs typeface="+mn-lt"/>
              </a:rPr>
              <a:t>doi:10.1523/JNEUROSCI.1708-12.2012 </a:t>
            </a:r>
          </a:p>
          <a:p>
            <a:pPr marL="346075" indent="-342900"/>
            <a:r>
              <a:rPr lang="de-DE" err="1">
                <a:ea typeface="+mn-lt"/>
                <a:cs typeface="+mn-lt"/>
              </a:rPr>
              <a:t>Ratcliff</a:t>
            </a:r>
            <a:r>
              <a:rPr lang="de-DE">
                <a:ea typeface="+mn-lt"/>
                <a:cs typeface="+mn-lt"/>
              </a:rPr>
              <a:t> R, </a:t>
            </a:r>
            <a:r>
              <a:rPr lang="de-DE" err="1">
                <a:ea typeface="+mn-lt"/>
                <a:cs typeface="+mn-lt"/>
              </a:rPr>
              <a:t>McKoon</a:t>
            </a:r>
            <a:r>
              <a:rPr lang="de-DE">
                <a:ea typeface="+mn-lt"/>
                <a:cs typeface="+mn-lt"/>
              </a:rPr>
              <a:t> G (2008) The </a:t>
            </a:r>
            <a:r>
              <a:rPr lang="de-DE" err="1">
                <a:ea typeface="+mn-lt"/>
                <a:cs typeface="+mn-lt"/>
              </a:rPr>
              <a:t>diffusion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decision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model</a:t>
            </a:r>
            <a:r>
              <a:rPr lang="de-DE">
                <a:ea typeface="+mn-lt"/>
                <a:cs typeface="+mn-lt"/>
              </a:rPr>
              <a:t>: </a:t>
            </a:r>
            <a:r>
              <a:rPr lang="de-DE" err="1">
                <a:ea typeface="+mn-lt"/>
                <a:cs typeface="+mn-lt"/>
              </a:rPr>
              <a:t>theory</a:t>
            </a:r>
            <a:r>
              <a:rPr lang="de-DE">
                <a:ea typeface="+mn-lt"/>
                <a:cs typeface="+mn-lt"/>
              </a:rPr>
              <a:t> and </a:t>
            </a:r>
            <a:r>
              <a:rPr lang="de-DE" err="1">
                <a:ea typeface="+mn-lt"/>
                <a:cs typeface="+mn-lt"/>
              </a:rPr>
              <a:t>data</a:t>
            </a:r>
            <a:br>
              <a:rPr lang="de-DE">
                <a:ea typeface="+mn-lt"/>
                <a:cs typeface="+mn-lt"/>
              </a:rPr>
            </a:br>
            <a:r>
              <a:rPr lang="de-DE" err="1">
                <a:ea typeface="+mn-lt"/>
                <a:cs typeface="+mn-lt"/>
              </a:rPr>
              <a:t>for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two-choice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decision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tasks</a:t>
            </a:r>
            <a:r>
              <a:rPr lang="de-DE">
                <a:ea typeface="+mn-lt"/>
                <a:cs typeface="+mn-lt"/>
              </a:rPr>
              <a:t>. </a:t>
            </a:r>
            <a:r>
              <a:rPr lang="de-DE" err="1">
                <a:ea typeface="+mn-lt"/>
                <a:cs typeface="+mn-lt"/>
              </a:rPr>
              <a:t>Neural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Comput</a:t>
            </a:r>
            <a:r>
              <a:rPr lang="de-DE">
                <a:ea typeface="+mn-lt"/>
                <a:cs typeface="+mn-lt"/>
              </a:rPr>
              <a:t> 20:873–922. </a:t>
            </a:r>
          </a:p>
          <a:p>
            <a:pPr marL="346075" indent="-342900"/>
            <a:r>
              <a:rPr lang="de-DE">
                <a:ea typeface="+mn-lt"/>
                <a:cs typeface="+mn-lt"/>
              </a:rPr>
              <a:t>Hesselmann G, Kell CA, Eger E, Kleinschmidt A (2008a) </a:t>
            </a:r>
            <a:r>
              <a:rPr lang="de-DE" err="1">
                <a:ea typeface="+mn-lt"/>
                <a:cs typeface="+mn-lt"/>
              </a:rPr>
              <a:t>Spontaneous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local</a:t>
            </a:r>
            <a:br>
              <a:rPr lang="de-DE">
                <a:ea typeface="+mn-lt"/>
                <a:cs typeface="+mn-lt"/>
              </a:rPr>
            </a:br>
            <a:r>
              <a:rPr lang="de-DE" err="1">
                <a:ea typeface="+mn-lt"/>
                <a:cs typeface="+mn-lt"/>
              </a:rPr>
              <a:t>variations</a:t>
            </a:r>
            <a:r>
              <a:rPr lang="de-DE">
                <a:ea typeface="+mn-lt"/>
                <a:cs typeface="+mn-lt"/>
              </a:rPr>
              <a:t> in </a:t>
            </a:r>
            <a:r>
              <a:rPr lang="de-DE" err="1">
                <a:ea typeface="+mn-lt"/>
                <a:cs typeface="+mn-lt"/>
              </a:rPr>
              <a:t>ongoing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neural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activity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biases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perceptual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decisions</a:t>
            </a:r>
            <a:r>
              <a:rPr lang="de-DE">
                <a:ea typeface="+mn-lt"/>
                <a:cs typeface="+mn-lt"/>
              </a:rPr>
              <a:t>. </a:t>
            </a:r>
            <a:r>
              <a:rPr lang="de-DE" err="1">
                <a:ea typeface="+mn-lt"/>
                <a:cs typeface="+mn-lt"/>
              </a:rPr>
              <a:t>Proc</a:t>
            </a:r>
            <a:br>
              <a:rPr lang="de-DE">
                <a:ea typeface="+mn-lt"/>
                <a:cs typeface="+mn-lt"/>
              </a:rPr>
            </a:br>
            <a:r>
              <a:rPr lang="de-DE" err="1">
                <a:ea typeface="+mn-lt"/>
                <a:cs typeface="+mn-lt"/>
              </a:rPr>
              <a:t>Natl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Acad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Sci</a:t>
            </a:r>
            <a:r>
              <a:rPr lang="de-DE">
                <a:ea typeface="+mn-lt"/>
                <a:cs typeface="+mn-lt"/>
              </a:rPr>
              <a:t> U S A 105:10984–10989 </a:t>
            </a:r>
          </a:p>
          <a:p>
            <a:pPr marL="346075" indent="-342900"/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EEB6556-A321-E424-254C-447215163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696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ED5B44-6F5D-F9B3-28D8-7E423B350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Abbildungsverzeichnis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65366A-5FA9-44E8-EAFE-551F43C2A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buNone/>
            </a:pPr>
            <a:r>
              <a:rPr lang="de-DE"/>
              <a:t>Abbildung 1: </a:t>
            </a:r>
            <a:r>
              <a:rPr lang="de-DE">
                <a:hlinkClick r:id="rId2"/>
              </a:rPr>
              <a:t>https://www.tl4e.nl/images/Een_ambigue_figuur_cre%C3%ABert_twee_verschillende_percepties_-_plaatje.jpg</a:t>
            </a:r>
            <a:endParaRPr lang="de-DE">
              <a:ea typeface="+mn-lt"/>
              <a:cs typeface="+mn-lt"/>
            </a:endParaRPr>
          </a:p>
          <a:p>
            <a:pPr>
              <a:buNone/>
            </a:pPr>
            <a:r>
              <a:rPr lang="de-DE">
                <a:ea typeface="+mn-lt"/>
                <a:cs typeface="+mn-lt"/>
              </a:rPr>
              <a:t>Abbildung 2: </a:t>
            </a:r>
            <a:r>
              <a:rPr lang="de-DE">
                <a:hlinkClick r:id="rId3"/>
              </a:rPr>
              <a:t>https://klavier24-berlin.de/wp-content/uploads/2017/01/Schwechten-Berlin-115-LS-Klavier-wei%C3%9F-vorn-offen.jpg</a:t>
            </a:r>
            <a:endParaRPr lang="de-DE">
              <a:ea typeface="+mn-lt"/>
              <a:cs typeface="+mn-lt"/>
            </a:endParaRPr>
          </a:p>
          <a:p>
            <a:pPr>
              <a:buNone/>
            </a:pPr>
            <a:r>
              <a:rPr lang="de-DE"/>
              <a:t>Abbildung 3: </a:t>
            </a:r>
            <a:r>
              <a:rPr lang="de-DE">
                <a:hlinkClick r:id="rId4"/>
              </a:rPr>
              <a:t>https://www.researchgate.net/figure/Arrangement-of-EEG-and-fNIRS-channels-a-64-EEG-channel-arrangement-based-on-the_fig4_317614825</a:t>
            </a:r>
            <a:endParaRPr lang="de-DE">
              <a:ea typeface="+mn-lt"/>
              <a:cs typeface="+mn-lt"/>
            </a:endParaRPr>
          </a:p>
          <a:p>
            <a:pPr marL="0" indent="0">
              <a:buNone/>
            </a:pPr>
            <a:r>
              <a:rPr lang="de-DE"/>
              <a:t>Abbildung 4: </a:t>
            </a:r>
            <a:r>
              <a:rPr lang="de-DE">
                <a:ea typeface="+mn-lt"/>
                <a:cs typeface="+mn-lt"/>
                <a:hlinkClick r:id="rId5"/>
              </a:rPr>
              <a:t>https://assets.deutschlandfunk.de/0166eada-f7d7-4d3d-a447-a39fd4bdeb1c/1920x1080.jpg?t=1643302139225</a:t>
            </a:r>
            <a:endParaRPr lang="de-DE">
              <a:ea typeface="+mn-lt"/>
              <a:cs typeface="+mn-lt"/>
            </a:endParaRPr>
          </a:p>
          <a:p>
            <a:pPr marL="0" indent="0">
              <a:buNone/>
            </a:pPr>
            <a:r>
              <a:rPr lang="de-DE"/>
              <a:t>Abbildung </a:t>
            </a:r>
            <a:r>
              <a:rPr lang="de-DE">
                <a:ea typeface="+mn-lt"/>
                <a:cs typeface="+mn-lt"/>
              </a:rPr>
              <a:t>5: </a:t>
            </a:r>
            <a:r>
              <a:rPr lang="de-DE">
                <a:ea typeface="+mn-lt"/>
                <a:cs typeface="+mn-lt"/>
                <a:hlinkClick r:id="rId6"/>
              </a:rPr>
              <a:t>https://upload.wikimedia.org/wikipedia/de/f/fb/Rauschbild_spektrum_log.png</a:t>
            </a:r>
            <a:endParaRPr lang="de-DE">
              <a:ea typeface="+mn-lt"/>
              <a:cs typeface="+mn-lt"/>
            </a:endParaRPr>
          </a:p>
          <a:p>
            <a:pPr marL="0" indent="0">
              <a:buNone/>
            </a:pPr>
            <a:r>
              <a:rPr lang="de-DE">
                <a:ea typeface="+mn-lt"/>
                <a:cs typeface="+mn-lt"/>
              </a:rPr>
              <a:t>Abbildungen 6,7,10: Hesselmann G, Kell CA, Eger E, Kleinschmidt A (2008a) </a:t>
            </a:r>
            <a:r>
              <a:rPr lang="de-DE" err="1">
                <a:ea typeface="+mn-lt"/>
                <a:cs typeface="+mn-lt"/>
              </a:rPr>
              <a:t>Spontaneous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local</a:t>
            </a:r>
            <a:br>
              <a:rPr lang="de-DE">
                <a:ea typeface="+mn-lt"/>
                <a:cs typeface="+mn-lt"/>
              </a:rPr>
            </a:br>
            <a:r>
              <a:rPr lang="de-DE" err="1">
                <a:ea typeface="+mn-lt"/>
                <a:cs typeface="+mn-lt"/>
              </a:rPr>
              <a:t>variations</a:t>
            </a:r>
            <a:r>
              <a:rPr lang="de-DE">
                <a:ea typeface="+mn-lt"/>
                <a:cs typeface="+mn-lt"/>
              </a:rPr>
              <a:t> in </a:t>
            </a:r>
            <a:r>
              <a:rPr lang="de-DE" err="1">
                <a:ea typeface="+mn-lt"/>
                <a:cs typeface="+mn-lt"/>
              </a:rPr>
              <a:t>ongoing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neural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activity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biases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perceptual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decisions</a:t>
            </a:r>
            <a:r>
              <a:rPr lang="de-DE">
                <a:ea typeface="+mn-lt"/>
                <a:cs typeface="+mn-lt"/>
              </a:rPr>
              <a:t>. </a:t>
            </a:r>
            <a:r>
              <a:rPr lang="de-DE" err="1">
                <a:ea typeface="+mn-lt"/>
                <a:cs typeface="+mn-lt"/>
              </a:rPr>
              <a:t>Proc</a:t>
            </a:r>
            <a:br>
              <a:rPr lang="de-DE">
                <a:ea typeface="+mn-lt"/>
                <a:cs typeface="+mn-lt"/>
              </a:rPr>
            </a:br>
            <a:r>
              <a:rPr lang="de-DE" err="1">
                <a:ea typeface="+mn-lt"/>
                <a:cs typeface="+mn-lt"/>
              </a:rPr>
              <a:t>Natl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Acad</a:t>
            </a:r>
            <a:r>
              <a:rPr lang="de-DE">
                <a:ea typeface="+mn-lt"/>
                <a:cs typeface="+mn-lt"/>
              </a:rPr>
              <a:t> </a:t>
            </a:r>
            <a:r>
              <a:rPr lang="de-DE" err="1">
                <a:ea typeface="+mn-lt"/>
                <a:cs typeface="+mn-lt"/>
              </a:rPr>
              <a:t>Sci</a:t>
            </a:r>
            <a:r>
              <a:rPr lang="de-DE">
                <a:ea typeface="+mn-lt"/>
                <a:cs typeface="+mn-lt"/>
              </a:rPr>
              <a:t> U S A 105:10984–10989 </a:t>
            </a:r>
          </a:p>
          <a:p>
            <a:pPr marL="0" indent="0">
              <a:buNone/>
            </a:pPr>
            <a:r>
              <a:rPr lang="de-DE">
                <a:ea typeface="+mn-lt"/>
                <a:cs typeface="+mn-lt"/>
              </a:rPr>
              <a:t>Abbildungen 8,9: Multivariate Pattern Analysis (UKE Hamburg)</a:t>
            </a:r>
          </a:p>
          <a:p>
            <a:pPr marL="0" indent="0">
              <a:buNone/>
            </a:pPr>
            <a:endParaRPr lang="de-DE">
              <a:ea typeface="+mn-lt"/>
              <a:cs typeface="+mn-lt"/>
            </a:endParaRPr>
          </a:p>
          <a:p>
            <a:pPr marL="0" indent="0">
              <a:buNone/>
            </a:pPr>
            <a:endParaRPr lang="de-DE">
              <a:ea typeface="+mn-lt"/>
              <a:cs typeface="+mn-lt"/>
            </a:endParaRPr>
          </a:p>
          <a:p>
            <a:pPr marL="0" indent="0">
              <a:buNone/>
            </a:pPr>
            <a:endParaRPr lang="de-DE">
              <a:ea typeface="+mn-lt"/>
              <a:cs typeface="+mn-lt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8F9D9E9-EAC1-739B-7348-93754FB5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177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21F683-99BA-9189-F3A4-C332BAB5E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Einführung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0B06FD-BCA2-4A20-140F-EEE4DCC12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de-DE" sz="2400" err="1"/>
              <a:t>Prestimulus</a:t>
            </a:r>
            <a:r>
              <a:rPr lang="de-DE" sz="2400"/>
              <a:t>-Aktivität </a:t>
            </a:r>
          </a:p>
          <a:p>
            <a:pPr lvl="2">
              <a:buFont typeface="Calibri" pitchFamily="2" charset="2"/>
              <a:buChar char="-"/>
            </a:pPr>
            <a:r>
              <a:rPr lang="de-DE" sz="2200"/>
              <a:t>Erhöhte Aufmerksamkeit (</a:t>
            </a:r>
            <a:r>
              <a:rPr lang="de-DE" sz="2200" err="1"/>
              <a:t>Boly</a:t>
            </a:r>
            <a:r>
              <a:rPr lang="de-DE" sz="2200"/>
              <a:t> et al. 2007)</a:t>
            </a:r>
          </a:p>
          <a:p>
            <a:pPr lvl="2">
              <a:buFont typeface="Calibri" pitchFamily="2" charset="2"/>
              <a:buChar char="-"/>
            </a:pPr>
            <a:r>
              <a:rPr lang="de-DE" sz="2200" err="1"/>
              <a:t>Evidence</a:t>
            </a:r>
            <a:r>
              <a:rPr lang="de-DE" sz="2200"/>
              <a:t> </a:t>
            </a:r>
            <a:r>
              <a:rPr lang="de-DE" sz="2200" err="1"/>
              <a:t>Accumulation</a:t>
            </a:r>
            <a:r>
              <a:rPr lang="de-DE" sz="2200"/>
              <a:t> Models (</a:t>
            </a:r>
            <a:r>
              <a:rPr lang="de-DE" sz="2200" err="1"/>
              <a:t>Ratcliff</a:t>
            </a:r>
            <a:r>
              <a:rPr lang="de-DE" sz="2200"/>
              <a:t> et al. (1978))</a:t>
            </a:r>
          </a:p>
          <a:p>
            <a:pPr marL="228600" lvl="1" indent="0">
              <a:buNone/>
            </a:pPr>
            <a:endParaRPr lang="de-DE" sz="2400"/>
          </a:p>
          <a:p>
            <a:pPr lvl="1">
              <a:buFont typeface="Arial" pitchFamily="2" charset="2"/>
              <a:buChar char="•"/>
            </a:pPr>
            <a:r>
              <a:rPr lang="de-DE" sz="2400" err="1"/>
              <a:t>Prestimulus</a:t>
            </a:r>
            <a:r>
              <a:rPr lang="de-DE" sz="2400"/>
              <a:t>-Aktivität bei Entscheidungen</a:t>
            </a:r>
          </a:p>
          <a:p>
            <a:pPr lvl="2">
              <a:buFont typeface="Calibri" pitchFamily="2" charset="2"/>
              <a:buChar char="-"/>
            </a:pPr>
            <a:r>
              <a:rPr lang="de-DE" sz="2200"/>
              <a:t>Zufällig?</a:t>
            </a:r>
          </a:p>
          <a:p>
            <a:pPr lvl="2">
              <a:buFont typeface="Calibri" pitchFamily="2" charset="2"/>
              <a:buChar char="-"/>
            </a:pPr>
            <a:r>
              <a:rPr lang="de-DE" sz="2200"/>
              <a:t>Systematisch?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9C00D1D-2280-EFD9-F023-611A948F3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3051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8FB529-CAA9-E1D2-C000-FC0E7DF78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Hesselmann et al. (2008)</a:t>
            </a:r>
          </a:p>
        </p:txBody>
      </p:sp>
      <p:pic>
        <p:nvPicPr>
          <p:cNvPr id="4" name="Grafik 4" descr="Ein Bild, das Karte enthält.&#10;&#10;Beschreibung automatisch generiert.">
            <a:extLst>
              <a:ext uri="{FF2B5EF4-FFF2-40B4-BE49-F238E27FC236}">
                <a16:creationId xmlns:a16="http://schemas.microsoft.com/office/drawing/2014/main" id="{2AC25663-45C0-AA57-8206-1916303575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90166" y="2011680"/>
            <a:ext cx="7809586" cy="4206240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2D573B0-4CF0-E83B-B314-C0BD99D3E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6</a:t>
            </a:fld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A476C8-B53D-39E1-3761-97309E9FEA0E}"/>
              </a:ext>
            </a:extLst>
          </p:cNvPr>
          <p:cNvSpPr txBox="1"/>
          <p:nvPr/>
        </p:nvSpPr>
        <p:spPr>
          <a:xfrm>
            <a:off x="8083176" y="6305176"/>
            <a:ext cx="21216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/>
              <a:t>Abbildung 1</a:t>
            </a:r>
          </a:p>
        </p:txBody>
      </p:sp>
    </p:spTree>
    <p:extLst>
      <p:ext uri="{BB962C8B-B14F-4D97-AF65-F5344CB8AC3E}">
        <p14:creationId xmlns:p14="http://schemas.microsoft.com/office/powerpoint/2010/main" val="3783236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7E80D2-4585-E540-9C95-A7C21AC51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92443B-805F-50BA-4A48-27F6B8CF0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sz="2400"/>
              <a:t>Wie treffen wir Entscheidungen?</a:t>
            </a:r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endParaRPr lang="de-DE"/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87E9A853-C88A-2CA1-A198-C70FCA823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585" y="360512"/>
            <a:ext cx="8077200" cy="952500"/>
          </a:xfrm>
          <a:prstGeom prst="rect">
            <a:avLst/>
          </a:prstGeom>
        </p:spPr>
      </p:pic>
      <p:pic>
        <p:nvPicPr>
          <p:cNvPr id="7" name="Grafik 7" descr="Ein Bild, das Text enthält.&#10;&#10;Beschreibung automatisch generiert.">
            <a:extLst>
              <a:ext uri="{FF2B5EF4-FFF2-40B4-BE49-F238E27FC236}">
                <a16:creationId xmlns:a16="http://schemas.microsoft.com/office/drawing/2014/main" id="{36CC9C88-A8AF-0FF1-9D72-CE8E33BC5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2250" y="1037379"/>
            <a:ext cx="7760897" cy="628186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BB00B06-1EAE-6E04-2CA5-08339D694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0320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7E80D2-4585-E540-9C95-A7C21AC51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92443B-805F-50BA-4A48-27F6B8CF0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sz="2400"/>
              <a:t>Wie treffen wir Entscheidungen?</a:t>
            </a:r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r>
              <a:rPr lang="de-DE" sz="2400">
                <a:ea typeface="+mn-lt"/>
                <a:cs typeface="+mn-lt"/>
              </a:rPr>
              <a:t>Informationen!</a:t>
            </a:r>
          </a:p>
          <a:p>
            <a:pPr marL="0" indent="0">
              <a:buNone/>
            </a:pPr>
            <a:r>
              <a:rPr lang="de-DE" sz="2400" err="1">
                <a:ea typeface="+mn-lt"/>
                <a:cs typeface="+mn-lt"/>
              </a:rPr>
              <a:t>Akkumulationprozesse</a:t>
            </a:r>
            <a:r>
              <a:rPr lang="de-DE" sz="2400">
                <a:ea typeface="+mn-lt"/>
                <a:cs typeface="+mn-lt"/>
              </a:rPr>
              <a:t> zur Entscheidungsfindung </a:t>
            </a:r>
          </a:p>
          <a:p>
            <a:pPr marL="0" indent="0">
              <a:buNone/>
            </a:pPr>
            <a:endParaRPr lang="de-DE" sz="2400">
              <a:ea typeface="+mn-lt"/>
              <a:cs typeface="+mn-lt"/>
            </a:endParaRPr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endParaRPr lang="de-DE"/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87E9A853-C88A-2CA1-A198-C70FCA823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585" y="360512"/>
            <a:ext cx="8077200" cy="952500"/>
          </a:xfrm>
          <a:prstGeom prst="rect">
            <a:avLst/>
          </a:prstGeom>
        </p:spPr>
      </p:pic>
      <p:pic>
        <p:nvPicPr>
          <p:cNvPr id="7" name="Grafik 7" descr="Ein Bild, das Text enthält.&#10;&#10;Beschreibung automatisch generiert.">
            <a:extLst>
              <a:ext uri="{FF2B5EF4-FFF2-40B4-BE49-F238E27FC236}">
                <a16:creationId xmlns:a16="http://schemas.microsoft.com/office/drawing/2014/main" id="{36CC9C88-A8AF-0FF1-9D72-CE8E33BC5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2250" y="1037379"/>
            <a:ext cx="7760897" cy="628186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874152-1EFC-7F2C-B73D-E8A86913B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6328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7E80D2-4585-E540-9C95-A7C21AC51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92443B-805F-50BA-4A48-27F6B8CF0B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45621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sz="2400"/>
              <a:t>Wie treffen wir Entscheidungen?</a:t>
            </a:r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r>
              <a:rPr lang="de-DE" sz="2400">
                <a:ea typeface="+mn-lt"/>
                <a:cs typeface="+mn-lt"/>
              </a:rPr>
              <a:t>Informationen!</a:t>
            </a:r>
          </a:p>
          <a:p>
            <a:pPr marL="0" indent="0">
              <a:buNone/>
            </a:pPr>
            <a:r>
              <a:rPr lang="de-DE" sz="2400" err="1">
                <a:ea typeface="+mn-lt"/>
                <a:cs typeface="+mn-lt"/>
              </a:rPr>
              <a:t>Akkumulationprozesse</a:t>
            </a:r>
            <a:r>
              <a:rPr lang="de-DE" sz="2400">
                <a:ea typeface="+mn-lt"/>
                <a:cs typeface="+mn-lt"/>
              </a:rPr>
              <a:t> zur Entscheidungsfindung</a:t>
            </a:r>
          </a:p>
          <a:p>
            <a:pPr marL="0" indent="0">
              <a:buNone/>
            </a:pPr>
            <a:endParaRPr lang="de-DE" sz="240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>
                <a:ea typeface="+mn-lt"/>
                <a:cs typeface="+mn-lt"/>
              </a:rPr>
              <a:t>Was machen wir, wenn wir keine Informationen haben?</a:t>
            </a:r>
          </a:p>
          <a:p>
            <a:pPr marL="0" indent="0">
              <a:buNone/>
            </a:pPr>
            <a:r>
              <a:rPr lang="de-DE" sz="2400">
                <a:ea typeface="+mn-lt"/>
                <a:cs typeface="+mn-lt"/>
              </a:rPr>
              <a:t>Fragen: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400">
                <a:ea typeface="+mn-lt"/>
                <a:cs typeface="+mn-lt"/>
              </a:rPr>
              <a:t>Hat die </a:t>
            </a:r>
            <a:r>
              <a:rPr lang="de-DE" sz="2400" err="1">
                <a:ea typeface="+mn-lt"/>
                <a:cs typeface="+mn-lt"/>
              </a:rPr>
              <a:t>Pre</a:t>
            </a:r>
            <a:r>
              <a:rPr lang="de-DE" sz="2400">
                <a:ea typeface="+mn-lt"/>
                <a:cs typeface="+mn-lt"/>
              </a:rPr>
              <a:t>-Stimulus-Aktivität einen Einfluss auf unsere Entscheidung?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400"/>
              <a:t>Was haben vorherige Entscheidungen damit zu tun?</a:t>
            </a:r>
          </a:p>
        </p:txBody>
      </p:sp>
      <p:pic>
        <p:nvPicPr>
          <p:cNvPr id="5" name="Grafik 6">
            <a:extLst>
              <a:ext uri="{FF2B5EF4-FFF2-40B4-BE49-F238E27FC236}">
                <a16:creationId xmlns:a16="http://schemas.microsoft.com/office/drawing/2014/main" id="{87E9A853-C88A-2CA1-A198-C70FCA823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585" y="360512"/>
            <a:ext cx="8077200" cy="952500"/>
          </a:xfrm>
          <a:prstGeom prst="rect">
            <a:avLst/>
          </a:prstGeom>
        </p:spPr>
      </p:pic>
      <p:pic>
        <p:nvPicPr>
          <p:cNvPr id="7" name="Grafik 7" descr="Ein Bild, das Text enthält.&#10;&#10;Beschreibung automatisch generiert.">
            <a:extLst>
              <a:ext uri="{FF2B5EF4-FFF2-40B4-BE49-F238E27FC236}">
                <a16:creationId xmlns:a16="http://schemas.microsoft.com/office/drawing/2014/main" id="{36CC9C88-A8AF-0FF1-9D72-CE8E33BC5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2250" y="1037379"/>
            <a:ext cx="7760897" cy="628186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1BCDD6F-18B1-75D8-1E24-B60E8D720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3858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Breitbild</PresentationFormat>
  <Slides>41</Slides>
  <Notes>24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41</vt:i4>
      </vt:variant>
    </vt:vector>
  </HeadingPairs>
  <TitlesOfParts>
    <vt:vector size="42" baseType="lpstr">
      <vt:lpstr>Banded</vt:lpstr>
      <vt:lpstr>PowerPoint-Präsentation</vt:lpstr>
      <vt:lpstr>Übersicht</vt:lpstr>
      <vt:lpstr>...letzte Woche...</vt:lpstr>
      <vt:lpstr>… diese Woche...</vt:lpstr>
      <vt:lpstr>Einführung</vt:lpstr>
      <vt:lpstr>Hesselmann et al. (2008)</vt:lpstr>
      <vt:lpstr>PowerPoint-Präsentation</vt:lpstr>
      <vt:lpstr>PowerPoint-Präsentation</vt:lpstr>
      <vt:lpstr>PowerPoint-Präsentation</vt:lpstr>
      <vt:lpstr>Hypothesen</vt:lpstr>
      <vt:lpstr>Methoden</vt:lpstr>
      <vt:lpstr>Methoden</vt:lpstr>
      <vt:lpstr>Methoden - Stimuli</vt:lpstr>
      <vt:lpstr>Paradigma</vt:lpstr>
      <vt:lpstr>Decoding</vt:lpstr>
      <vt:lpstr>Multivariate Pattern Classification</vt:lpstr>
      <vt:lpstr>Kreuzvalidierung</vt:lpstr>
      <vt:lpstr>Multivariate Pattern Classification</vt:lpstr>
      <vt:lpstr>Statistische Verfahren</vt:lpstr>
      <vt:lpstr>Diffusionsmodell Smith &amp; Ratcliff  (2004)</vt:lpstr>
      <vt:lpstr>DIFFUSIONSMODELL - SEQUENZEFFEKTE</vt:lpstr>
      <vt:lpstr>Ergebnisse</vt:lpstr>
      <vt:lpstr>Ergebnisse – allgemein</vt:lpstr>
      <vt:lpstr>Ergebnisse - entscheidungsverhalten</vt:lpstr>
      <vt:lpstr>Ergebnisse – DiffusionsModell</vt:lpstr>
      <vt:lpstr>Ergebnisse – DiffusionsModell</vt:lpstr>
      <vt:lpstr>Ergebnisse - Diffusionsmodell</vt:lpstr>
      <vt:lpstr>Ergebnisse – DiffusionsModell</vt:lpstr>
      <vt:lpstr>Ergebnisse – Analyse der EEG-Daten</vt:lpstr>
      <vt:lpstr>Ergebnisse -  Analyse der EEG-Daten</vt:lpstr>
      <vt:lpstr>Ergebnisse -  Multivariate Pattern Classification</vt:lpstr>
      <vt:lpstr>Ergebnisse -  Multivariate Pattern Classification</vt:lpstr>
      <vt:lpstr>Ergebnisse -  Multivariate Pattern Classification</vt:lpstr>
      <vt:lpstr>Ergebnisse -  Multivariate Pattern Classification</vt:lpstr>
      <vt:lpstr>Ergebnisse -  Multivariate Pattern Classification</vt:lpstr>
      <vt:lpstr>Ergebnisse -  Multivariate Pattern Classification</vt:lpstr>
      <vt:lpstr>Diskussion der Ergebnisse</vt:lpstr>
      <vt:lpstr>Kritik</vt:lpstr>
      <vt:lpstr>Diskussion im Plenum</vt:lpstr>
      <vt:lpstr>Literaturverzeichnis</vt:lpstr>
      <vt:lpstr>Abbildungsverzeichnis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Jana Hergert</dc:creator>
  <cp:revision>2</cp:revision>
  <dcterms:created xsi:type="dcterms:W3CDTF">2023-01-13T12:00:56Z</dcterms:created>
  <dcterms:modified xsi:type="dcterms:W3CDTF">2023-01-17T07:41:55Z</dcterms:modified>
</cp:coreProperties>
</file>

<file path=docProps/thumbnail.jpeg>
</file>